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0" r:id="rId3"/>
    <p:sldId id="291" r:id="rId4"/>
    <p:sldId id="257" r:id="rId5"/>
    <p:sldId id="263" r:id="rId6"/>
    <p:sldId id="281" r:id="rId7"/>
    <p:sldId id="282" r:id="rId8"/>
    <p:sldId id="283" r:id="rId9"/>
    <p:sldId id="284" r:id="rId10"/>
    <p:sldId id="286" r:id="rId11"/>
    <p:sldId id="287" r:id="rId12"/>
    <p:sldId id="262" r:id="rId13"/>
    <p:sldId id="264" r:id="rId14"/>
    <p:sldId id="265" r:id="rId15"/>
    <p:sldId id="266" r:id="rId16"/>
    <p:sldId id="259" r:id="rId17"/>
    <p:sldId id="267" r:id="rId18"/>
    <p:sldId id="268" r:id="rId19"/>
    <p:sldId id="269" r:id="rId20"/>
    <p:sldId id="260" r:id="rId21"/>
    <p:sldId id="258" r:id="rId22"/>
    <p:sldId id="271" r:id="rId23"/>
    <p:sldId id="292" r:id="rId24"/>
    <p:sldId id="272" r:id="rId25"/>
    <p:sldId id="273" r:id="rId26"/>
    <p:sldId id="289" r:id="rId27"/>
    <p:sldId id="279" r:id="rId28"/>
    <p:sldId id="28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70930" autoAdjust="0"/>
  </p:normalViewPr>
  <p:slideViewPr>
    <p:cSldViewPr snapToGrid="0">
      <p:cViewPr varScale="1">
        <p:scale>
          <a:sx n="81" d="100"/>
          <a:sy n="81" d="100"/>
        </p:scale>
        <p:origin x="249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B46DC-8DC4-4F96-BBDB-059A7292E8C0}" type="datetimeFigureOut">
              <a:rPr lang="en-US" smtClean="0"/>
              <a:t>4/16/2019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DC4049-92DC-4BA7-BFD5-F7DE6E487127}" type="slidenum">
              <a:rPr lang="en-US" smtClean="0"/>
              <a:t>‹#›</a:t>
            </a:fld>
            <a:endParaRPr lang="en-US"/>
          </a:p>
        </p:txBody>
      </p:sp>
    </p:spTree>
    <p:extLst>
      <p:ext uri="{BB962C8B-B14F-4D97-AF65-F5344CB8AC3E}">
        <p14:creationId xmlns:p14="http://schemas.microsoft.com/office/powerpoint/2010/main" val="303715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feature map indicates the degree of similarity between the kernel and the different patches of the image</a:t>
            </a:r>
            <a:endParaRPr lang="en-NZ" dirty="0"/>
          </a:p>
        </p:txBody>
      </p:sp>
      <p:sp>
        <p:nvSpPr>
          <p:cNvPr id="4" name="Slide Number Placeholder 3"/>
          <p:cNvSpPr>
            <a:spLocks noGrp="1"/>
          </p:cNvSpPr>
          <p:nvPr>
            <p:ph type="sldNum" sz="quarter" idx="10"/>
          </p:nvPr>
        </p:nvSpPr>
        <p:spPr/>
        <p:txBody>
          <a:bodyPr/>
          <a:lstStyle/>
          <a:p>
            <a:fld id="{37DC4049-92DC-4BA7-BFD5-F7DE6E487127}" type="slidenum">
              <a:rPr lang="en-US" smtClean="0"/>
              <a:t>2</a:t>
            </a:fld>
            <a:endParaRPr lang="en-US"/>
          </a:p>
        </p:txBody>
      </p:sp>
    </p:spTree>
    <p:extLst>
      <p:ext uri="{BB962C8B-B14F-4D97-AF65-F5344CB8AC3E}">
        <p14:creationId xmlns:p14="http://schemas.microsoft.com/office/powerpoint/2010/main" val="307967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In the charts, you’ll see that the majority</a:t>
            </a:r>
          </a:p>
          <a:p>
            <a:r>
              <a:rPr lang="en-US" sz="1200" b="0" i="0" u="none" strike="noStrike" kern="1200" baseline="0" dirty="0" smtClean="0">
                <a:solidFill>
                  <a:schemeClr val="tx1"/>
                </a:solidFill>
                <a:latin typeface="+mn-lt"/>
                <a:ea typeface="+mn-ea"/>
                <a:cs typeface="+mn-cs"/>
              </a:rPr>
              <a:t>of red points (dermatologist) reside below the blue</a:t>
            </a:r>
          </a:p>
          <a:p>
            <a:r>
              <a:rPr lang="en-US" sz="1200" b="0" i="0" u="none" strike="noStrike" kern="1200" baseline="0" dirty="0" smtClean="0">
                <a:solidFill>
                  <a:schemeClr val="tx1"/>
                </a:solidFill>
                <a:latin typeface="+mn-lt"/>
                <a:ea typeface="+mn-ea"/>
                <a:cs typeface="+mn-cs"/>
              </a:rPr>
              <a:t>curve (sensitivity-specificity for the model). This</a:t>
            </a:r>
          </a:p>
          <a:p>
            <a:r>
              <a:rPr lang="en-US" sz="1200" b="0" i="0" u="none" strike="noStrike" kern="1200" baseline="0" dirty="0" smtClean="0">
                <a:solidFill>
                  <a:schemeClr val="tx1"/>
                </a:solidFill>
                <a:latin typeface="+mn-lt"/>
                <a:ea typeface="+mn-ea"/>
                <a:cs typeface="+mn-cs"/>
              </a:rPr>
              <a:t>means the model achieves superior performance</a:t>
            </a:r>
          </a:p>
          <a:p>
            <a:r>
              <a:rPr lang="en-US" sz="1200" b="0" i="0" u="none" strike="noStrike" kern="1200" baseline="0" dirty="0" smtClean="0">
                <a:solidFill>
                  <a:schemeClr val="tx1"/>
                </a:solidFill>
                <a:latin typeface="+mn-lt"/>
                <a:ea typeface="+mn-ea"/>
                <a:cs typeface="+mn-cs"/>
              </a:rPr>
              <a:t>compared to dermatologists.</a:t>
            </a:r>
            <a:endParaRPr lang="en-US" dirty="0"/>
          </a:p>
        </p:txBody>
      </p:sp>
      <p:sp>
        <p:nvSpPr>
          <p:cNvPr id="4" name="Slide Number Placeholder 3"/>
          <p:cNvSpPr>
            <a:spLocks noGrp="1"/>
          </p:cNvSpPr>
          <p:nvPr>
            <p:ph type="sldNum" sz="quarter" idx="10"/>
          </p:nvPr>
        </p:nvSpPr>
        <p:spPr/>
        <p:txBody>
          <a:bodyPr/>
          <a:lstStyle/>
          <a:p>
            <a:fld id="{37DC4049-92DC-4BA7-BFD5-F7DE6E487127}" type="slidenum">
              <a:rPr lang="en-US" smtClean="0"/>
              <a:t>23</a:t>
            </a:fld>
            <a:endParaRPr lang="en-US"/>
          </a:p>
        </p:txBody>
      </p:sp>
    </p:spTree>
    <p:extLst>
      <p:ext uri="{BB962C8B-B14F-4D97-AF65-F5344CB8AC3E}">
        <p14:creationId xmlns:p14="http://schemas.microsoft.com/office/powerpoint/2010/main" val="3275646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NZ"/>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NZ"/>
          </a:p>
        </p:txBody>
      </p:sp>
      <p:sp>
        <p:nvSpPr>
          <p:cNvPr id="4" name="Date Placeholder 3"/>
          <p:cNvSpPr>
            <a:spLocks noGrp="1"/>
          </p:cNvSpPr>
          <p:nvPr>
            <p:ph type="dt" sz="half" idx="10"/>
          </p:nvPr>
        </p:nvSpPr>
        <p:spPr/>
        <p:txBody>
          <a:bodyPr/>
          <a:lstStyle/>
          <a:p>
            <a:fld id="{92EDEDB5-A692-460D-9F9A-66101FCE9226}" type="datetimeFigureOut">
              <a:rPr lang="en-NZ" smtClean="0"/>
              <a:t>16/04/2019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A766EC6-1804-4812-8F42-EF11CF33EBD0}" type="slidenum">
              <a:rPr lang="en-NZ" smtClean="0"/>
              <a:t>‹#›</a:t>
            </a:fld>
            <a:endParaRPr lang="en-NZ"/>
          </a:p>
        </p:txBody>
      </p:sp>
    </p:spTree>
    <p:extLst>
      <p:ext uri="{BB962C8B-B14F-4D97-AF65-F5344CB8AC3E}">
        <p14:creationId xmlns:p14="http://schemas.microsoft.com/office/powerpoint/2010/main" val="61438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92EDEDB5-A692-460D-9F9A-66101FCE9226}" type="datetimeFigureOut">
              <a:rPr lang="en-NZ" smtClean="0"/>
              <a:t>16/04/2019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A766EC6-1804-4812-8F42-EF11CF33EBD0}" type="slidenum">
              <a:rPr lang="en-NZ" smtClean="0"/>
              <a:t>‹#›</a:t>
            </a:fld>
            <a:endParaRPr lang="en-NZ"/>
          </a:p>
        </p:txBody>
      </p:sp>
    </p:spTree>
    <p:extLst>
      <p:ext uri="{BB962C8B-B14F-4D97-AF65-F5344CB8AC3E}">
        <p14:creationId xmlns:p14="http://schemas.microsoft.com/office/powerpoint/2010/main" val="4243541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NZ"/>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92EDEDB5-A692-460D-9F9A-66101FCE9226}" type="datetimeFigureOut">
              <a:rPr lang="en-NZ" smtClean="0"/>
              <a:t>16/04/2019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A766EC6-1804-4812-8F42-EF11CF33EBD0}" type="slidenum">
              <a:rPr lang="en-NZ" smtClean="0"/>
              <a:t>‹#›</a:t>
            </a:fld>
            <a:endParaRPr lang="en-NZ"/>
          </a:p>
        </p:txBody>
      </p:sp>
    </p:spTree>
    <p:extLst>
      <p:ext uri="{BB962C8B-B14F-4D97-AF65-F5344CB8AC3E}">
        <p14:creationId xmlns:p14="http://schemas.microsoft.com/office/powerpoint/2010/main" val="212964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10"/>
          </p:nvPr>
        </p:nvSpPr>
        <p:spPr/>
        <p:txBody>
          <a:bodyPr/>
          <a:lstStyle/>
          <a:p>
            <a:fld id="{92EDEDB5-A692-460D-9F9A-66101FCE9226}" type="datetimeFigureOut">
              <a:rPr lang="en-NZ" smtClean="0"/>
              <a:t>16/04/2019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A766EC6-1804-4812-8F42-EF11CF33EBD0}" type="slidenum">
              <a:rPr lang="en-NZ" smtClean="0"/>
              <a:t>‹#›</a:t>
            </a:fld>
            <a:endParaRPr lang="en-NZ"/>
          </a:p>
        </p:txBody>
      </p:sp>
    </p:spTree>
    <p:extLst>
      <p:ext uri="{BB962C8B-B14F-4D97-AF65-F5344CB8AC3E}">
        <p14:creationId xmlns:p14="http://schemas.microsoft.com/office/powerpoint/2010/main" val="2205849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NZ"/>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2EDEDB5-A692-460D-9F9A-66101FCE9226}" type="datetimeFigureOut">
              <a:rPr lang="en-NZ" smtClean="0"/>
              <a:t>16/04/2019</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2A766EC6-1804-4812-8F42-EF11CF33EBD0}" type="slidenum">
              <a:rPr lang="en-NZ" smtClean="0"/>
              <a:t>‹#›</a:t>
            </a:fld>
            <a:endParaRPr lang="en-NZ"/>
          </a:p>
        </p:txBody>
      </p:sp>
    </p:spTree>
    <p:extLst>
      <p:ext uri="{BB962C8B-B14F-4D97-AF65-F5344CB8AC3E}">
        <p14:creationId xmlns:p14="http://schemas.microsoft.com/office/powerpoint/2010/main" val="28373762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Content Placeholder 2"/>
          <p:cNvSpPr>
            <a:spLocks noGrp="1"/>
          </p:cNvSpPr>
          <p:nvPr>
            <p:ph sz="half" idx="1"/>
          </p:nvPr>
        </p:nvSpPr>
        <p:spPr>
          <a:xfrm>
            <a:off x="6286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Content Placeholder 3"/>
          <p:cNvSpPr>
            <a:spLocks noGrp="1"/>
          </p:cNvSpPr>
          <p:nvPr>
            <p:ph sz="half" idx="2"/>
          </p:nvPr>
        </p:nvSpPr>
        <p:spPr>
          <a:xfrm>
            <a:off x="4629150" y="1825625"/>
            <a:ext cx="38862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Date Placeholder 4"/>
          <p:cNvSpPr>
            <a:spLocks noGrp="1"/>
          </p:cNvSpPr>
          <p:nvPr>
            <p:ph type="dt" sz="half" idx="10"/>
          </p:nvPr>
        </p:nvSpPr>
        <p:spPr/>
        <p:txBody>
          <a:bodyPr/>
          <a:lstStyle/>
          <a:p>
            <a:fld id="{92EDEDB5-A692-460D-9F9A-66101FCE9226}" type="datetimeFigureOut">
              <a:rPr lang="en-NZ" smtClean="0"/>
              <a:t>16/04/2019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A766EC6-1804-4812-8F42-EF11CF33EBD0}" type="slidenum">
              <a:rPr lang="en-NZ" smtClean="0"/>
              <a:t>‹#›</a:t>
            </a:fld>
            <a:endParaRPr lang="en-NZ"/>
          </a:p>
        </p:txBody>
      </p:sp>
    </p:spTree>
    <p:extLst>
      <p:ext uri="{BB962C8B-B14F-4D97-AF65-F5344CB8AC3E}">
        <p14:creationId xmlns:p14="http://schemas.microsoft.com/office/powerpoint/2010/main" val="2373049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NZ"/>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7" name="Date Placeholder 6"/>
          <p:cNvSpPr>
            <a:spLocks noGrp="1"/>
          </p:cNvSpPr>
          <p:nvPr>
            <p:ph type="dt" sz="half" idx="10"/>
          </p:nvPr>
        </p:nvSpPr>
        <p:spPr/>
        <p:txBody>
          <a:bodyPr/>
          <a:lstStyle/>
          <a:p>
            <a:fld id="{92EDEDB5-A692-460D-9F9A-66101FCE9226}" type="datetimeFigureOut">
              <a:rPr lang="en-NZ" smtClean="0"/>
              <a:t>16/04/2019</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2A766EC6-1804-4812-8F42-EF11CF33EBD0}" type="slidenum">
              <a:rPr lang="en-NZ" smtClean="0"/>
              <a:t>‹#›</a:t>
            </a:fld>
            <a:endParaRPr lang="en-NZ"/>
          </a:p>
        </p:txBody>
      </p:sp>
    </p:spTree>
    <p:extLst>
      <p:ext uri="{BB962C8B-B14F-4D97-AF65-F5344CB8AC3E}">
        <p14:creationId xmlns:p14="http://schemas.microsoft.com/office/powerpoint/2010/main" val="3429071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NZ"/>
          </a:p>
        </p:txBody>
      </p:sp>
      <p:sp>
        <p:nvSpPr>
          <p:cNvPr id="3" name="Date Placeholder 2"/>
          <p:cNvSpPr>
            <a:spLocks noGrp="1"/>
          </p:cNvSpPr>
          <p:nvPr>
            <p:ph type="dt" sz="half" idx="10"/>
          </p:nvPr>
        </p:nvSpPr>
        <p:spPr/>
        <p:txBody>
          <a:bodyPr/>
          <a:lstStyle/>
          <a:p>
            <a:fld id="{92EDEDB5-A692-460D-9F9A-66101FCE9226}" type="datetimeFigureOut">
              <a:rPr lang="en-NZ" smtClean="0"/>
              <a:t>16/04/2019</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2A766EC6-1804-4812-8F42-EF11CF33EBD0}" type="slidenum">
              <a:rPr lang="en-NZ" smtClean="0"/>
              <a:t>‹#›</a:t>
            </a:fld>
            <a:endParaRPr lang="en-NZ"/>
          </a:p>
        </p:txBody>
      </p:sp>
    </p:spTree>
    <p:extLst>
      <p:ext uri="{BB962C8B-B14F-4D97-AF65-F5344CB8AC3E}">
        <p14:creationId xmlns:p14="http://schemas.microsoft.com/office/powerpoint/2010/main" val="760622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EDEDB5-A692-460D-9F9A-66101FCE9226}" type="datetimeFigureOut">
              <a:rPr lang="en-NZ" smtClean="0"/>
              <a:t>16/04/2019</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2A766EC6-1804-4812-8F42-EF11CF33EBD0}" type="slidenum">
              <a:rPr lang="en-NZ" smtClean="0"/>
              <a:t>‹#›</a:t>
            </a:fld>
            <a:endParaRPr lang="en-NZ"/>
          </a:p>
        </p:txBody>
      </p:sp>
    </p:spTree>
    <p:extLst>
      <p:ext uri="{BB962C8B-B14F-4D97-AF65-F5344CB8AC3E}">
        <p14:creationId xmlns:p14="http://schemas.microsoft.com/office/powerpoint/2010/main" val="9215717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NZ"/>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2EDEDB5-A692-460D-9F9A-66101FCE9226}" type="datetimeFigureOut">
              <a:rPr lang="en-NZ" smtClean="0"/>
              <a:t>16/04/2019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A766EC6-1804-4812-8F42-EF11CF33EBD0}" type="slidenum">
              <a:rPr lang="en-NZ" smtClean="0"/>
              <a:t>‹#›</a:t>
            </a:fld>
            <a:endParaRPr lang="en-NZ"/>
          </a:p>
        </p:txBody>
      </p:sp>
    </p:spTree>
    <p:extLst>
      <p:ext uri="{BB962C8B-B14F-4D97-AF65-F5344CB8AC3E}">
        <p14:creationId xmlns:p14="http://schemas.microsoft.com/office/powerpoint/2010/main" val="3082576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NZ"/>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Z"/>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92EDEDB5-A692-460D-9F9A-66101FCE9226}" type="datetimeFigureOut">
              <a:rPr lang="en-NZ" smtClean="0"/>
              <a:t>16/04/2019</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2A766EC6-1804-4812-8F42-EF11CF33EBD0}" type="slidenum">
              <a:rPr lang="en-NZ" smtClean="0"/>
              <a:t>‹#›</a:t>
            </a:fld>
            <a:endParaRPr lang="en-NZ"/>
          </a:p>
        </p:txBody>
      </p:sp>
    </p:spTree>
    <p:extLst>
      <p:ext uri="{BB962C8B-B14F-4D97-AF65-F5344CB8AC3E}">
        <p14:creationId xmlns:p14="http://schemas.microsoft.com/office/powerpoint/2010/main" val="738282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NZ"/>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NZ"/>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2EDEDB5-A692-460D-9F9A-66101FCE9226}" type="datetimeFigureOut">
              <a:rPr lang="en-NZ" smtClean="0"/>
              <a:t>16/04/2019</a:t>
            </a:fld>
            <a:endParaRPr lang="en-NZ"/>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NZ"/>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A766EC6-1804-4812-8F42-EF11CF33EBD0}" type="slidenum">
              <a:rPr lang="en-NZ" smtClean="0"/>
              <a:t>‹#›</a:t>
            </a:fld>
            <a:endParaRPr lang="en-NZ"/>
          </a:p>
        </p:txBody>
      </p:sp>
    </p:spTree>
    <p:extLst>
      <p:ext uri="{BB962C8B-B14F-4D97-AF65-F5344CB8AC3E}">
        <p14:creationId xmlns:p14="http://schemas.microsoft.com/office/powerpoint/2010/main" val="2699622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5.tiff"/></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NZ" dirty="0" smtClean="0"/>
              <a:t>Transfer learning - or how to exploit a pre-trained </a:t>
            </a:r>
            <a:r>
              <a:rPr lang="en-NZ" dirty="0" err="1" smtClean="0"/>
              <a:t>convnet</a:t>
            </a:r>
            <a:endParaRPr lang="en-NZ" dirty="0"/>
          </a:p>
        </p:txBody>
      </p:sp>
      <p:sp>
        <p:nvSpPr>
          <p:cNvPr id="3" name="Subtitle 2"/>
          <p:cNvSpPr>
            <a:spLocks noGrp="1"/>
          </p:cNvSpPr>
          <p:nvPr>
            <p:ph type="subTitle" idx="1"/>
          </p:nvPr>
        </p:nvSpPr>
        <p:spPr/>
        <p:txBody>
          <a:bodyPr/>
          <a:lstStyle/>
          <a:p>
            <a:endParaRPr lang="en-NZ"/>
          </a:p>
        </p:txBody>
      </p:sp>
    </p:spTree>
    <p:extLst>
      <p:ext uri="{BB962C8B-B14F-4D97-AF65-F5344CB8AC3E}">
        <p14:creationId xmlns:p14="http://schemas.microsoft.com/office/powerpoint/2010/main" val="30184387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6968C51-9384-41F1-BB35-5C747B2FB9E8}"/>
              </a:ext>
            </a:extLst>
          </p:cNvPr>
          <p:cNvPicPr>
            <a:picLocks noChangeAspect="1"/>
          </p:cNvPicPr>
          <p:nvPr/>
        </p:nvPicPr>
        <p:blipFill>
          <a:blip r:embed="rId2"/>
          <a:stretch>
            <a:fillRect/>
          </a:stretch>
        </p:blipFill>
        <p:spPr>
          <a:xfrm>
            <a:off x="2356179" y="2417623"/>
            <a:ext cx="4392521" cy="4233118"/>
          </a:xfrm>
          <a:prstGeom prst="rect">
            <a:avLst/>
          </a:prstGeom>
        </p:spPr>
      </p:pic>
      <p:sp>
        <p:nvSpPr>
          <p:cNvPr id="6" name="Title 1"/>
          <p:cNvSpPr txBox="1">
            <a:spLocks/>
          </p:cNvSpPr>
          <p:nvPr/>
        </p:nvSpPr>
        <p:spPr>
          <a:xfrm>
            <a:off x="137160" y="18466"/>
            <a:ext cx="9085647" cy="994172"/>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sz="3300" dirty="0"/>
              <a:t>Visualizing deep layers: Layer 4</a:t>
            </a:r>
          </a:p>
        </p:txBody>
      </p:sp>
      <p:sp>
        <p:nvSpPr>
          <p:cNvPr id="32" name="TextBox 31"/>
          <p:cNvSpPr txBox="1"/>
          <p:nvPr/>
        </p:nvSpPr>
        <p:spPr>
          <a:xfrm>
            <a:off x="7693155" y="1805084"/>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5</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2424" y="562661"/>
            <a:ext cx="1297188" cy="1270022"/>
          </a:xfrm>
          <a:prstGeom prst="rect">
            <a:avLst/>
          </a:prstGeom>
        </p:spPr>
      </p:pic>
      <p:pic>
        <p:nvPicPr>
          <p:cNvPr id="3" name="Picture 2"/>
          <p:cNvPicPr>
            <a:picLocks noChangeAspect="1"/>
          </p:cNvPicPr>
          <p:nvPr/>
        </p:nvPicPr>
        <p:blipFill>
          <a:blip r:embed="rId4"/>
          <a:stretch>
            <a:fillRect/>
          </a:stretch>
        </p:blipFill>
        <p:spPr>
          <a:xfrm>
            <a:off x="4005962" y="582569"/>
            <a:ext cx="1260402" cy="1250114"/>
          </a:xfrm>
          <a:prstGeom prst="rect">
            <a:avLst/>
          </a:prstGeom>
        </p:spPr>
      </p:pic>
      <p:pic>
        <p:nvPicPr>
          <p:cNvPr id="15" name="Picture 14"/>
          <p:cNvPicPr>
            <a:picLocks noChangeAspect="1"/>
          </p:cNvPicPr>
          <p:nvPr/>
        </p:nvPicPr>
        <p:blipFill>
          <a:blip r:embed="rId2"/>
          <a:stretch>
            <a:fillRect/>
          </a:stretch>
        </p:blipFill>
        <p:spPr>
          <a:xfrm>
            <a:off x="5745575" y="582569"/>
            <a:ext cx="1297188" cy="1250114"/>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406086128"/>
              </p:ext>
            </p:extLst>
          </p:nvPr>
        </p:nvGraphicFramePr>
        <p:xfrm>
          <a:off x="4000701" y="582570"/>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5"/>
          <a:stretch>
            <a:fillRect/>
          </a:stretch>
        </p:blipFill>
        <p:spPr>
          <a:xfrm>
            <a:off x="7521975" y="562448"/>
            <a:ext cx="1297188" cy="1270235"/>
          </a:xfrm>
          <a:prstGeom prst="rect">
            <a:avLst/>
          </a:prstGeom>
        </p:spPr>
      </p:pic>
      <p:graphicFrame>
        <p:nvGraphicFramePr>
          <p:cNvPr id="38" name="Table 37"/>
          <p:cNvGraphicFramePr>
            <a:graphicFrameLocks noGrp="1"/>
          </p:cNvGraphicFramePr>
          <p:nvPr>
            <p:extLst>
              <p:ext uri="{D42A27DB-BD31-4B8C-83A1-F6EECF244321}">
                <p14:modId xmlns:p14="http://schemas.microsoft.com/office/powerpoint/2010/main" val="2082380773"/>
              </p:ext>
            </p:extLst>
          </p:nvPr>
        </p:nvGraphicFramePr>
        <p:xfrm>
          <a:off x="2108187" y="562448"/>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7" name="Group 26"/>
          <p:cNvGrpSpPr/>
          <p:nvPr/>
        </p:nvGrpSpPr>
        <p:grpSpPr>
          <a:xfrm>
            <a:off x="317825" y="562449"/>
            <a:ext cx="1297188" cy="1610478"/>
            <a:chOff x="423766" y="1226239"/>
            <a:chExt cx="1729584" cy="2147304"/>
          </a:xfrm>
        </p:grpSpPr>
        <p:pic>
          <p:nvPicPr>
            <p:cNvPr id="26" name="Picture 25"/>
            <p:cNvPicPr>
              <a:picLocks noChangeAspect="1"/>
            </p:cNvPicPr>
            <p:nvPr/>
          </p:nvPicPr>
          <p:blipFill>
            <a:blip r:embed="rId6"/>
            <a:stretch>
              <a:fillRect/>
            </a:stretch>
          </p:blipFill>
          <p:spPr>
            <a:xfrm>
              <a:off x="423766" y="1226239"/>
              <a:ext cx="1729584" cy="1693646"/>
            </a:xfrm>
            <a:prstGeom prst="rect">
              <a:avLst/>
            </a:prstGeom>
          </p:spPr>
        </p:pic>
        <p:sp>
          <p:nvSpPr>
            <p:cNvPr id="50" name="TextBox 49"/>
            <p:cNvSpPr txBox="1"/>
            <p:nvPr/>
          </p:nvSpPr>
          <p:spPr>
            <a:xfrm>
              <a:off x="649606" y="2881100"/>
              <a:ext cx="1334127" cy="492443"/>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1</a:t>
              </a:r>
            </a:p>
          </p:txBody>
        </p:sp>
      </p:grpSp>
      <p:sp>
        <p:nvSpPr>
          <p:cNvPr id="18" name="TextBox 17"/>
          <p:cNvSpPr txBox="1"/>
          <p:nvPr/>
        </p:nvSpPr>
        <p:spPr>
          <a:xfrm>
            <a:off x="2173542" y="1803595"/>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2</a:t>
            </a:r>
          </a:p>
        </p:txBody>
      </p:sp>
      <p:sp>
        <p:nvSpPr>
          <p:cNvPr id="19" name="TextBox 18"/>
          <p:cNvSpPr txBox="1"/>
          <p:nvPr/>
        </p:nvSpPr>
        <p:spPr>
          <a:xfrm>
            <a:off x="5826692" y="1802264"/>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4</a:t>
            </a:r>
          </a:p>
        </p:txBody>
      </p:sp>
      <p:sp>
        <p:nvSpPr>
          <p:cNvPr id="21" name="TextBox 20"/>
          <p:cNvSpPr txBox="1"/>
          <p:nvPr/>
        </p:nvSpPr>
        <p:spPr>
          <a:xfrm>
            <a:off x="4108918" y="1803595"/>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3</a:t>
            </a:r>
          </a:p>
        </p:txBody>
      </p:sp>
      <p:sp>
        <p:nvSpPr>
          <p:cNvPr id="22" name="Rectangle 21"/>
          <p:cNvSpPr/>
          <p:nvPr/>
        </p:nvSpPr>
        <p:spPr>
          <a:xfrm>
            <a:off x="5645222" y="508546"/>
            <a:ext cx="1459523" cy="1786064"/>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848438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7160" y="88804"/>
            <a:ext cx="9085647" cy="994172"/>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sz="3300" dirty="0"/>
              <a:t>Visualizing deep layers: Layer 5</a:t>
            </a:r>
          </a:p>
        </p:txBody>
      </p:sp>
      <p:sp>
        <p:nvSpPr>
          <p:cNvPr id="9" name="TextBox 8"/>
          <p:cNvSpPr txBox="1"/>
          <p:nvPr/>
        </p:nvSpPr>
        <p:spPr>
          <a:xfrm>
            <a:off x="2263605" y="1875422"/>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2</a:t>
            </a:r>
          </a:p>
        </p:txBody>
      </p:sp>
      <p:sp>
        <p:nvSpPr>
          <p:cNvPr id="23" name="TextBox 22"/>
          <p:cNvSpPr txBox="1"/>
          <p:nvPr/>
        </p:nvSpPr>
        <p:spPr>
          <a:xfrm>
            <a:off x="5916755" y="1874091"/>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4</a:t>
            </a:r>
          </a:p>
        </p:txBody>
      </p:sp>
      <p:sp>
        <p:nvSpPr>
          <p:cNvPr id="31" name="TextBox 30"/>
          <p:cNvSpPr txBox="1"/>
          <p:nvPr/>
        </p:nvSpPr>
        <p:spPr>
          <a:xfrm>
            <a:off x="4198981" y="1875422"/>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3</a:t>
            </a:r>
          </a:p>
        </p:txBody>
      </p:sp>
      <p:sp>
        <p:nvSpPr>
          <p:cNvPr id="32" name="TextBox 31"/>
          <p:cNvSpPr txBox="1"/>
          <p:nvPr/>
        </p:nvSpPr>
        <p:spPr>
          <a:xfrm>
            <a:off x="7693155" y="1875422"/>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5</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2424" y="632999"/>
            <a:ext cx="1297188" cy="1270022"/>
          </a:xfrm>
          <a:prstGeom prst="rect">
            <a:avLst/>
          </a:prstGeom>
        </p:spPr>
      </p:pic>
      <p:pic>
        <p:nvPicPr>
          <p:cNvPr id="3" name="Picture 2"/>
          <p:cNvPicPr>
            <a:picLocks noChangeAspect="1"/>
          </p:cNvPicPr>
          <p:nvPr/>
        </p:nvPicPr>
        <p:blipFill>
          <a:blip r:embed="rId3"/>
          <a:stretch>
            <a:fillRect/>
          </a:stretch>
        </p:blipFill>
        <p:spPr>
          <a:xfrm>
            <a:off x="4005962" y="652907"/>
            <a:ext cx="1260402" cy="1250114"/>
          </a:xfrm>
          <a:prstGeom prst="rect">
            <a:avLst/>
          </a:prstGeom>
        </p:spPr>
      </p:pic>
      <p:pic>
        <p:nvPicPr>
          <p:cNvPr id="15" name="Picture 14"/>
          <p:cNvPicPr>
            <a:picLocks noChangeAspect="1"/>
          </p:cNvPicPr>
          <p:nvPr/>
        </p:nvPicPr>
        <p:blipFill>
          <a:blip r:embed="rId4"/>
          <a:stretch>
            <a:fillRect/>
          </a:stretch>
        </p:blipFill>
        <p:spPr>
          <a:xfrm>
            <a:off x="5745575" y="652907"/>
            <a:ext cx="1297188" cy="1250114"/>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092963951"/>
              </p:ext>
            </p:extLst>
          </p:nvPr>
        </p:nvGraphicFramePr>
        <p:xfrm>
          <a:off x="4000701" y="652908"/>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5"/>
          <a:stretch>
            <a:fillRect/>
          </a:stretch>
        </p:blipFill>
        <p:spPr>
          <a:xfrm>
            <a:off x="7521975" y="632786"/>
            <a:ext cx="1297188" cy="1270235"/>
          </a:xfrm>
          <a:prstGeom prst="rect">
            <a:avLst/>
          </a:prstGeom>
        </p:spPr>
      </p:pic>
      <p:graphicFrame>
        <p:nvGraphicFramePr>
          <p:cNvPr id="38" name="Table 37"/>
          <p:cNvGraphicFramePr>
            <a:graphicFrameLocks noGrp="1"/>
          </p:cNvGraphicFramePr>
          <p:nvPr>
            <p:extLst>
              <p:ext uri="{D42A27DB-BD31-4B8C-83A1-F6EECF244321}">
                <p14:modId xmlns:p14="http://schemas.microsoft.com/office/powerpoint/2010/main" val="3957114534"/>
              </p:ext>
            </p:extLst>
          </p:nvPr>
        </p:nvGraphicFramePr>
        <p:xfrm>
          <a:off x="2108187" y="632786"/>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7" name="Group 26"/>
          <p:cNvGrpSpPr/>
          <p:nvPr/>
        </p:nvGrpSpPr>
        <p:grpSpPr>
          <a:xfrm>
            <a:off x="317825" y="632787"/>
            <a:ext cx="1297188" cy="1610478"/>
            <a:chOff x="423766" y="1226239"/>
            <a:chExt cx="1729584" cy="2147304"/>
          </a:xfrm>
        </p:grpSpPr>
        <p:pic>
          <p:nvPicPr>
            <p:cNvPr id="26" name="Picture 25"/>
            <p:cNvPicPr>
              <a:picLocks noChangeAspect="1"/>
            </p:cNvPicPr>
            <p:nvPr/>
          </p:nvPicPr>
          <p:blipFill>
            <a:blip r:embed="rId6"/>
            <a:stretch>
              <a:fillRect/>
            </a:stretch>
          </p:blipFill>
          <p:spPr>
            <a:xfrm>
              <a:off x="423766" y="1226239"/>
              <a:ext cx="1729584" cy="1693646"/>
            </a:xfrm>
            <a:prstGeom prst="rect">
              <a:avLst/>
            </a:prstGeom>
          </p:spPr>
        </p:pic>
        <p:sp>
          <p:nvSpPr>
            <p:cNvPr id="50" name="TextBox 49"/>
            <p:cNvSpPr txBox="1"/>
            <p:nvPr/>
          </p:nvSpPr>
          <p:spPr>
            <a:xfrm>
              <a:off x="649606" y="2881100"/>
              <a:ext cx="1334127" cy="492443"/>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1</a:t>
              </a:r>
            </a:p>
          </p:txBody>
        </p:sp>
      </p:grpSp>
      <p:pic>
        <p:nvPicPr>
          <p:cNvPr id="17" name="Picture 16">
            <a:extLst>
              <a:ext uri="{FF2B5EF4-FFF2-40B4-BE49-F238E27FC236}">
                <a16:creationId xmlns:a16="http://schemas.microsoft.com/office/drawing/2014/main" id="{A51B2E76-D42B-4483-9EB6-43D249805679}"/>
              </a:ext>
            </a:extLst>
          </p:cNvPr>
          <p:cNvPicPr>
            <a:picLocks noChangeAspect="1"/>
          </p:cNvPicPr>
          <p:nvPr/>
        </p:nvPicPr>
        <p:blipFill>
          <a:blip r:embed="rId5"/>
          <a:stretch>
            <a:fillRect/>
          </a:stretch>
        </p:blipFill>
        <p:spPr>
          <a:xfrm>
            <a:off x="2448314" y="2428954"/>
            <a:ext cx="4456160" cy="4363567"/>
          </a:xfrm>
          <a:prstGeom prst="rect">
            <a:avLst/>
          </a:prstGeom>
        </p:spPr>
      </p:pic>
      <p:sp>
        <p:nvSpPr>
          <p:cNvPr id="18" name="Rectangle 17"/>
          <p:cNvSpPr/>
          <p:nvPr/>
        </p:nvSpPr>
        <p:spPr>
          <a:xfrm>
            <a:off x="7421425" y="457201"/>
            <a:ext cx="1459523" cy="1786064"/>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3588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029200" cy="1143000"/>
          </a:xfrm>
        </p:spPr>
        <p:txBody>
          <a:bodyPr>
            <a:normAutofit/>
          </a:bodyPr>
          <a:lstStyle/>
          <a:p>
            <a:r>
              <a:rPr lang="en-NZ" dirty="0" smtClean="0"/>
              <a:t>Why parameters sharing makes sense</a:t>
            </a:r>
            <a:endParaRPr lang="en-US" dirty="0"/>
          </a:p>
        </p:txBody>
      </p:sp>
      <p:sp>
        <p:nvSpPr>
          <p:cNvPr id="3" name="Content Placeholder 2"/>
          <p:cNvSpPr>
            <a:spLocks noGrp="1"/>
          </p:cNvSpPr>
          <p:nvPr>
            <p:ph idx="1"/>
          </p:nvPr>
        </p:nvSpPr>
        <p:spPr>
          <a:xfrm>
            <a:off x="239386" y="1600201"/>
            <a:ext cx="4936372" cy="2681653"/>
          </a:xfrm>
        </p:spPr>
        <p:txBody>
          <a:bodyPr>
            <a:normAutofit fontScale="77500" lnSpcReduction="20000"/>
          </a:bodyPr>
          <a:lstStyle/>
          <a:p>
            <a:r>
              <a:rPr lang="en-US" dirty="0"/>
              <a:t>If detecting a horizontal edge is important at some location in the image, it should intuitively be useful at some other location as well due to the translationally-invariant structure of images. </a:t>
            </a:r>
            <a:endParaRPr lang="en-US" dirty="0" smtClean="0"/>
          </a:p>
          <a:p>
            <a:r>
              <a:rPr lang="en-US" dirty="0" smtClean="0"/>
              <a:t>There </a:t>
            </a:r>
            <a:r>
              <a:rPr lang="en-US" dirty="0"/>
              <a:t>is therefore no need to relearn to detect a horizontal edge at every one of the </a:t>
            </a:r>
            <a:r>
              <a:rPr lang="en-US" dirty="0" smtClean="0"/>
              <a:t>distinct </a:t>
            </a:r>
            <a:r>
              <a:rPr lang="en-US" dirty="0"/>
              <a:t>locations in the </a:t>
            </a:r>
            <a:r>
              <a:rPr lang="en-US" dirty="0" err="1"/>
              <a:t>Conv</a:t>
            </a:r>
            <a:r>
              <a:rPr lang="en-US" dirty="0"/>
              <a:t> layer output </a:t>
            </a:r>
            <a:r>
              <a:rPr lang="en-US" dirty="0" smtClean="0"/>
              <a:t>volume</a:t>
            </a:r>
          </a:p>
          <a:p>
            <a:r>
              <a:rPr lang="en-US" dirty="0" smtClean="0"/>
              <a:t>This makes this networks computationally very efficient</a:t>
            </a:r>
          </a:p>
          <a:p>
            <a:r>
              <a:rPr lang="en-US" dirty="0" smtClean="0"/>
              <a:t>Significant biological resemblance with the visual system of the neocortex</a:t>
            </a:r>
            <a:endParaRPr lang="en-US" dirty="0" smtClean="0"/>
          </a:p>
          <a:p>
            <a:r>
              <a:rPr lang="en-US" dirty="0" smtClean="0">
                <a:solidFill>
                  <a:srgbClr val="FF0000"/>
                </a:solidFill>
              </a:rPr>
              <a:t>What about parameter sharing for different models?</a:t>
            </a:r>
            <a:endParaRPr lang="en-US" dirty="0">
              <a:solidFill>
                <a:srgbClr val="FF0000"/>
              </a:solidFill>
            </a:endParaRPr>
          </a:p>
        </p:txBody>
      </p:sp>
      <p:pic>
        <p:nvPicPr>
          <p:cNvPr id="4" name="Picture 3"/>
          <p:cNvPicPr>
            <a:picLocks noChangeAspect="1"/>
          </p:cNvPicPr>
          <p:nvPr/>
        </p:nvPicPr>
        <p:blipFill>
          <a:blip r:embed="rId2">
            <a:grayscl/>
          </a:blip>
          <a:stretch>
            <a:fillRect/>
          </a:stretch>
        </p:blipFill>
        <p:spPr>
          <a:xfrm>
            <a:off x="2209800" y="4572000"/>
            <a:ext cx="5458712" cy="2159108"/>
          </a:xfrm>
          <a:prstGeom prst="rect">
            <a:avLst/>
          </a:prstGeom>
        </p:spPr>
      </p:pic>
      <p:pic>
        <p:nvPicPr>
          <p:cNvPr id="5" name="Picture 4"/>
          <p:cNvPicPr>
            <a:picLocks noChangeAspect="1"/>
          </p:cNvPicPr>
          <p:nvPr/>
        </p:nvPicPr>
        <p:blipFill rotWithShape="1">
          <a:blip r:embed="rId3"/>
          <a:srcRect r="6388"/>
          <a:stretch/>
        </p:blipFill>
        <p:spPr>
          <a:xfrm>
            <a:off x="5175759" y="361950"/>
            <a:ext cx="3892042" cy="3276600"/>
          </a:xfrm>
          <a:prstGeom prst="rect">
            <a:avLst/>
          </a:prstGeom>
        </p:spPr>
      </p:pic>
    </p:spTree>
    <p:extLst>
      <p:ext uri="{BB962C8B-B14F-4D97-AF65-F5344CB8AC3E}">
        <p14:creationId xmlns:p14="http://schemas.microsoft.com/office/powerpoint/2010/main" val="16076461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Transfer learning</a:t>
            </a:r>
            <a:endParaRPr lang="en-NZ" dirty="0"/>
          </a:p>
        </p:txBody>
      </p:sp>
      <p:pic>
        <p:nvPicPr>
          <p:cNvPr id="3" name="Picture 2"/>
          <p:cNvPicPr>
            <a:picLocks noChangeAspect="1"/>
          </p:cNvPicPr>
          <p:nvPr/>
        </p:nvPicPr>
        <p:blipFill rotWithShape="1">
          <a:blip r:embed="rId2"/>
          <a:srcRect b="10781"/>
          <a:stretch/>
        </p:blipFill>
        <p:spPr>
          <a:xfrm>
            <a:off x="1354016" y="1690690"/>
            <a:ext cx="6066692" cy="4059480"/>
          </a:xfrm>
          <a:prstGeom prst="rect">
            <a:avLst/>
          </a:prstGeom>
        </p:spPr>
      </p:pic>
      <p:sp>
        <p:nvSpPr>
          <p:cNvPr id="5" name="TextBox 4"/>
          <p:cNvSpPr txBox="1"/>
          <p:nvPr/>
        </p:nvSpPr>
        <p:spPr>
          <a:xfrm>
            <a:off x="1978269" y="5899639"/>
            <a:ext cx="1644161" cy="646331"/>
          </a:xfrm>
          <a:prstGeom prst="rect">
            <a:avLst/>
          </a:prstGeom>
          <a:noFill/>
        </p:spPr>
        <p:txBody>
          <a:bodyPr wrap="square" rtlCol="0">
            <a:spAutoFit/>
          </a:bodyPr>
          <a:lstStyle/>
          <a:p>
            <a:pPr algn="ctr"/>
            <a:r>
              <a:rPr lang="en-NZ" dirty="0" err="1" smtClean="0"/>
              <a:t>Pretrained</a:t>
            </a:r>
            <a:r>
              <a:rPr lang="en-NZ" dirty="0" smtClean="0"/>
              <a:t> model</a:t>
            </a:r>
            <a:endParaRPr lang="en-NZ" dirty="0"/>
          </a:p>
        </p:txBody>
      </p:sp>
      <p:sp>
        <p:nvSpPr>
          <p:cNvPr id="6" name="TextBox 5"/>
          <p:cNvSpPr txBox="1"/>
          <p:nvPr/>
        </p:nvSpPr>
        <p:spPr>
          <a:xfrm>
            <a:off x="4821115" y="5832232"/>
            <a:ext cx="1644161" cy="369332"/>
          </a:xfrm>
          <a:prstGeom prst="rect">
            <a:avLst/>
          </a:prstGeom>
          <a:noFill/>
        </p:spPr>
        <p:txBody>
          <a:bodyPr wrap="square" rtlCol="0">
            <a:spAutoFit/>
          </a:bodyPr>
          <a:lstStyle/>
          <a:p>
            <a:pPr algn="ctr"/>
            <a:r>
              <a:rPr lang="en-NZ" dirty="0" smtClean="0"/>
              <a:t>New model</a:t>
            </a:r>
            <a:endParaRPr lang="en-NZ" dirty="0"/>
          </a:p>
        </p:txBody>
      </p:sp>
      <p:sp>
        <p:nvSpPr>
          <p:cNvPr id="7" name="Right Brace 6"/>
          <p:cNvSpPr/>
          <p:nvPr/>
        </p:nvSpPr>
        <p:spPr>
          <a:xfrm>
            <a:off x="6752492" y="2584938"/>
            <a:ext cx="668216" cy="316523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NZ"/>
          </a:p>
        </p:txBody>
      </p:sp>
      <p:sp>
        <p:nvSpPr>
          <p:cNvPr id="8" name="TextBox 7"/>
          <p:cNvSpPr txBox="1"/>
          <p:nvPr/>
        </p:nvSpPr>
        <p:spPr>
          <a:xfrm>
            <a:off x="7323993" y="3918440"/>
            <a:ext cx="1644161" cy="523220"/>
          </a:xfrm>
          <a:prstGeom prst="rect">
            <a:avLst/>
          </a:prstGeom>
          <a:noFill/>
        </p:spPr>
        <p:txBody>
          <a:bodyPr wrap="square" rtlCol="0">
            <a:spAutoFit/>
          </a:bodyPr>
          <a:lstStyle/>
          <a:p>
            <a:pPr algn="ctr"/>
            <a:r>
              <a:rPr lang="en-NZ" sz="1400" dirty="0" smtClean="0"/>
              <a:t>Frozen (i.e. no back propagation)</a:t>
            </a:r>
            <a:endParaRPr lang="en-NZ" sz="1400" dirty="0"/>
          </a:p>
        </p:txBody>
      </p:sp>
    </p:spTree>
    <p:extLst>
      <p:ext uri="{BB962C8B-B14F-4D97-AF65-F5344CB8AC3E}">
        <p14:creationId xmlns:p14="http://schemas.microsoft.com/office/powerpoint/2010/main" val="10613221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Transfer learning</a:t>
            </a:r>
            <a:endParaRPr lang="en-NZ" dirty="0"/>
          </a:p>
        </p:txBody>
      </p:sp>
      <p:sp>
        <p:nvSpPr>
          <p:cNvPr id="3" name="Content Placeholder 2"/>
          <p:cNvSpPr>
            <a:spLocks noGrp="1"/>
          </p:cNvSpPr>
          <p:nvPr>
            <p:ph idx="1"/>
          </p:nvPr>
        </p:nvSpPr>
        <p:spPr/>
        <p:txBody>
          <a:bodyPr>
            <a:normAutofit/>
          </a:bodyPr>
          <a:lstStyle/>
          <a:p>
            <a:r>
              <a:rPr lang="en-NZ" dirty="0"/>
              <a:t>A common and highly effective approach to deep learning </a:t>
            </a:r>
            <a:r>
              <a:rPr lang="en-NZ" b="1" dirty="0" smtClean="0"/>
              <a:t>when you have little amounts of data to train with </a:t>
            </a:r>
            <a:r>
              <a:rPr lang="en-NZ" dirty="0" smtClean="0"/>
              <a:t>is to </a:t>
            </a:r>
            <a:r>
              <a:rPr lang="en-NZ" dirty="0"/>
              <a:t>use a </a:t>
            </a:r>
            <a:r>
              <a:rPr lang="en-NZ" dirty="0" err="1"/>
              <a:t>pretrained</a:t>
            </a:r>
            <a:r>
              <a:rPr lang="en-NZ" dirty="0"/>
              <a:t> network. </a:t>
            </a:r>
            <a:endParaRPr lang="en-NZ" dirty="0" smtClean="0"/>
          </a:p>
          <a:p>
            <a:r>
              <a:rPr lang="en-NZ" dirty="0" smtClean="0"/>
              <a:t>A </a:t>
            </a:r>
            <a:r>
              <a:rPr lang="en-NZ" i="1" dirty="0" err="1"/>
              <a:t>pretrained</a:t>
            </a:r>
            <a:r>
              <a:rPr lang="en-NZ" i="1" dirty="0"/>
              <a:t> network </a:t>
            </a:r>
            <a:r>
              <a:rPr lang="en-NZ" dirty="0"/>
              <a:t>is a saved network that was </a:t>
            </a:r>
            <a:r>
              <a:rPr lang="en-NZ" dirty="0" smtClean="0"/>
              <a:t>been previously </a:t>
            </a:r>
            <a:r>
              <a:rPr lang="en-NZ" dirty="0" smtClean="0"/>
              <a:t>trained </a:t>
            </a:r>
            <a:r>
              <a:rPr lang="en-NZ" dirty="0"/>
              <a:t>on a large dataset, </a:t>
            </a:r>
            <a:r>
              <a:rPr lang="en-NZ" dirty="0" smtClean="0"/>
              <a:t>for instance </a:t>
            </a:r>
            <a:r>
              <a:rPr lang="en-NZ" dirty="0"/>
              <a:t>on a large-scale image-classification task</a:t>
            </a:r>
            <a:r>
              <a:rPr lang="en-NZ" dirty="0" smtClean="0"/>
              <a:t>.</a:t>
            </a:r>
          </a:p>
          <a:p>
            <a:r>
              <a:rPr lang="en-NZ" dirty="0" smtClean="0"/>
              <a:t>If this original </a:t>
            </a:r>
            <a:r>
              <a:rPr lang="en-NZ" dirty="0"/>
              <a:t>dataset is large enough and general enough, then the spatial hierarchy of </a:t>
            </a:r>
            <a:r>
              <a:rPr lang="en-NZ" dirty="0" smtClean="0"/>
              <a:t>features </a:t>
            </a:r>
            <a:r>
              <a:rPr lang="en-NZ" dirty="0" smtClean="0"/>
              <a:t>(edges, textures,…) learned </a:t>
            </a:r>
            <a:r>
              <a:rPr lang="en-NZ" dirty="0"/>
              <a:t>by the </a:t>
            </a:r>
            <a:r>
              <a:rPr lang="en-NZ" dirty="0" err="1"/>
              <a:t>pretrained</a:t>
            </a:r>
            <a:r>
              <a:rPr lang="en-NZ" dirty="0"/>
              <a:t> network can effectively act as a generic model of </a:t>
            </a:r>
            <a:r>
              <a:rPr lang="en-NZ" dirty="0" smtClean="0"/>
              <a:t>the visual </a:t>
            </a:r>
            <a:r>
              <a:rPr lang="en-NZ" dirty="0"/>
              <a:t>world, and hence its features can prove useful for many different </a:t>
            </a:r>
            <a:r>
              <a:rPr lang="en-NZ" dirty="0" smtClean="0"/>
              <a:t>computer vision problems </a:t>
            </a:r>
          </a:p>
          <a:p>
            <a:r>
              <a:rPr lang="en-NZ" dirty="0" smtClean="0"/>
              <a:t>Even </a:t>
            </a:r>
            <a:r>
              <a:rPr lang="en-NZ" dirty="0"/>
              <a:t>though these new problems may involve completely </a:t>
            </a:r>
            <a:r>
              <a:rPr lang="en-NZ" dirty="0" smtClean="0"/>
              <a:t>different classes </a:t>
            </a:r>
            <a:r>
              <a:rPr lang="en-NZ" dirty="0"/>
              <a:t>than those of the original task</a:t>
            </a:r>
            <a:r>
              <a:rPr lang="en-NZ" dirty="0" smtClean="0"/>
              <a:t>.</a:t>
            </a:r>
          </a:p>
          <a:p>
            <a:endParaRPr lang="en-NZ" dirty="0"/>
          </a:p>
        </p:txBody>
      </p:sp>
    </p:spTree>
    <p:extLst>
      <p:ext uri="{BB962C8B-B14F-4D97-AF65-F5344CB8AC3E}">
        <p14:creationId xmlns:p14="http://schemas.microsoft.com/office/powerpoint/2010/main" val="16886149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Transfer learning</a:t>
            </a:r>
            <a:endParaRPr lang="en-NZ" dirty="0"/>
          </a:p>
        </p:txBody>
      </p:sp>
      <p:sp>
        <p:nvSpPr>
          <p:cNvPr id="3" name="Content Placeholder 2"/>
          <p:cNvSpPr>
            <a:spLocks noGrp="1"/>
          </p:cNvSpPr>
          <p:nvPr>
            <p:ph idx="1"/>
          </p:nvPr>
        </p:nvSpPr>
        <p:spPr/>
        <p:txBody>
          <a:bodyPr/>
          <a:lstStyle/>
          <a:p>
            <a:r>
              <a:rPr lang="en-NZ" dirty="0"/>
              <a:t>For instance, you might train a network </a:t>
            </a:r>
            <a:r>
              <a:rPr lang="en-NZ" dirty="0" smtClean="0"/>
              <a:t>on ImageNet </a:t>
            </a:r>
            <a:r>
              <a:rPr lang="en-NZ" dirty="0"/>
              <a:t>(where classes are mostly animals and everyday objects) and then </a:t>
            </a:r>
            <a:r>
              <a:rPr lang="en-NZ" dirty="0" smtClean="0"/>
              <a:t>repurpose this </a:t>
            </a:r>
            <a:r>
              <a:rPr lang="en-NZ" dirty="0"/>
              <a:t>trained network for something as remote as identifying furniture items </a:t>
            </a:r>
            <a:r>
              <a:rPr lang="en-NZ" dirty="0" smtClean="0"/>
              <a:t>in images</a:t>
            </a:r>
            <a:r>
              <a:rPr lang="en-NZ" dirty="0"/>
              <a:t>. </a:t>
            </a:r>
            <a:endParaRPr lang="en-NZ" dirty="0" smtClean="0"/>
          </a:p>
          <a:p>
            <a:pPr lvl="1"/>
            <a:r>
              <a:rPr lang="en-NZ" dirty="0"/>
              <a:t>ImageNet </a:t>
            </a:r>
            <a:r>
              <a:rPr lang="en-NZ" dirty="0" smtClean="0"/>
              <a:t>dataset: 1.4 </a:t>
            </a:r>
            <a:r>
              <a:rPr lang="en-NZ" dirty="0"/>
              <a:t>million </a:t>
            </a:r>
            <a:r>
              <a:rPr lang="en-NZ" dirty="0" err="1"/>
              <a:t>labeled</a:t>
            </a:r>
            <a:r>
              <a:rPr lang="en-NZ" dirty="0"/>
              <a:t> images and 1,000 different </a:t>
            </a:r>
            <a:r>
              <a:rPr lang="en-NZ" dirty="0" smtClean="0"/>
              <a:t>classes</a:t>
            </a:r>
          </a:p>
          <a:p>
            <a:r>
              <a:rPr lang="en-NZ" dirty="0" smtClean="0"/>
              <a:t>Such </a:t>
            </a:r>
            <a:r>
              <a:rPr lang="en-NZ" dirty="0"/>
              <a:t>portability of learned features across different problems is a key </a:t>
            </a:r>
            <a:r>
              <a:rPr lang="en-NZ" dirty="0" smtClean="0"/>
              <a:t>advantage of </a:t>
            </a:r>
            <a:r>
              <a:rPr lang="en-NZ" dirty="0"/>
              <a:t>deep learning compared to many older, shallow-learning approaches, and </a:t>
            </a:r>
            <a:r>
              <a:rPr lang="en-NZ" dirty="0" smtClean="0"/>
              <a:t>it makes </a:t>
            </a:r>
            <a:r>
              <a:rPr lang="en-NZ" dirty="0"/>
              <a:t>deep learning very effective for small-data problems.</a:t>
            </a:r>
          </a:p>
        </p:txBody>
      </p:sp>
    </p:spTree>
    <p:extLst>
      <p:ext uri="{BB962C8B-B14F-4D97-AF65-F5344CB8AC3E}">
        <p14:creationId xmlns:p14="http://schemas.microsoft.com/office/powerpoint/2010/main" val="11362763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5410200" cy="1143000"/>
          </a:xfrm>
        </p:spPr>
        <p:txBody>
          <a:bodyPr/>
          <a:lstStyle/>
          <a:p>
            <a:r>
              <a:rPr lang="en-NZ" dirty="0" smtClean="0"/>
              <a:t>Transfer learning</a:t>
            </a:r>
            <a:endParaRPr lang="en-US" dirty="0"/>
          </a:p>
        </p:txBody>
      </p:sp>
      <p:sp>
        <p:nvSpPr>
          <p:cNvPr id="3" name="Content Placeholder 2"/>
          <p:cNvSpPr>
            <a:spLocks noGrp="1"/>
          </p:cNvSpPr>
          <p:nvPr>
            <p:ph idx="1"/>
          </p:nvPr>
        </p:nvSpPr>
        <p:spPr>
          <a:xfrm>
            <a:off x="457200" y="990600"/>
            <a:ext cx="8534400" cy="3200400"/>
          </a:xfrm>
        </p:spPr>
        <p:txBody>
          <a:bodyPr>
            <a:normAutofit fontScale="77500" lnSpcReduction="20000"/>
          </a:bodyPr>
          <a:lstStyle/>
          <a:p>
            <a:r>
              <a:rPr lang="en-US" dirty="0"/>
              <a:t>Modern object recognition models have millions of parameters and can take weeks to fully </a:t>
            </a:r>
            <a:r>
              <a:rPr lang="en-US" dirty="0" smtClean="0"/>
              <a:t>train in large computer clusters. </a:t>
            </a:r>
          </a:p>
          <a:p>
            <a:r>
              <a:rPr lang="en-US" dirty="0" smtClean="0"/>
              <a:t>In </a:t>
            </a:r>
            <a:r>
              <a:rPr lang="en-US" dirty="0"/>
              <a:t>practice, very few people train an entire Convolutional Network from scratch (with random </a:t>
            </a:r>
            <a:r>
              <a:rPr lang="en-US" dirty="0" smtClean="0"/>
              <a:t>initialization)</a:t>
            </a:r>
          </a:p>
          <a:p>
            <a:pPr lvl="1"/>
            <a:r>
              <a:rPr lang="en-US" dirty="0" smtClean="0"/>
              <a:t>because </a:t>
            </a:r>
            <a:r>
              <a:rPr lang="en-US" dirty="0"/>
              <a:t>it is relatively rare to have a dataset of sufficient </a:t>
            </a:r>
            <a:r>
              <a:rPr lang="en-US" dirty="0" smtClean="0"/>
              <a:t>size </a:t>
            </a:r>
          </a:p>
          <a:p>
            <a:pPr lvl="1"/>
            <a:r>
              <a:rPr lang="en-US" dirty="0" smtClean="0"/>
              <a:t>And because it </a:t>
            </a:r>
            <a:r>
              <a:rPr lang="en-US" dirty="0" smtClean="0"/>
              <a:t>is computationally </a:t>
            </a:r>
            <a:r>
              <a:rPr lang="en-US" dirty="0" smtClean="0"/>
              <a:t>very expensive</a:t>
            </a:r>
            <a:r>
              <a:rPr lang="en-US" dirty="0" smtClean="0"/>
              <a:t>. </a:t>
            </a:r>
          </a:p>
          <a:p>
            <a:r>
              <a:rPr lang="en-US" dirty="0" smtClean="0"/>
              <a:t>Instead</a:t>
            </a:r>
            <a:r>
              <a:rPr lang="en-US" dirty="0"/>
              <a:t>, it is common to </a:t>
            </a:r>
            <a:r>
              <a:rPr lang="en-US" dirty="0" smtClean="0"/>
              <a:t>use a </a:t>
            </a:r>
            <a:r>
              <a:rPr lang="en-US" dirty="0" err="1"/>
              <a:t>ConvNet</a:t>
            </a:r>
            <a:r>
              <a:rPr lang="en-US" dirty="0"/>
              <a:t> </a:t>
            </a:r>
            <a:r>
              <a:rPr lang="en-US" dirty="0" err="1" smtClean="0"/>
              <a:t>pretrainned</a:t>
            </a:r>
            <a:r>
              <a:rPr lang="en-US" dirty="0" smtClean="0"/>
              <a:t> on </a:t>
            </a:r>
            <a:r>
              <a:rPr lang="en-US" dirty="0"/>
              <a:t>a very large dataset (e.g. ImageNet, which contains 1.2 million images with 1000 categories), and then use the </a:t>
            </a:r>
            <a:r>
              <a:rPr lang="en-US" dirty="0" err="1"/>
              <a:t>ConvNet</a:t>
            </a:r>
            <a:r>
              <a:rPr lang="en-US" dirty="0"/>
              <a:t> either as an initialization or a fixed feature extractor for the task of interest. </a:t>
            </a:r>
            <a:endParaRPr lang="en-US" dirty="0" smtClean="0"/>
          </a:p>
          <a:p>
            <a:r>
              <a:rPr lang="en-US" dirty="0"/>
              <a:t>Transfer learning </a:t>
            </a:r>
            <a:r>
              <a:rPr lang="en-US" dirty="0" smtClean="0"/>
              <a:t>takes </a:t>
            </a:r>
            <a:r>
              <a:rPr lang="en-US" dirty="0"/>
              <a:t>a fully-trained model for a set of categories like ImageNet, and retrains from the existing weights for new </a:t>
            </a:r>
            <a:r>
              <a:rPr lang="en-US" dirty="0" smtClean="0"/>
              <a:t>classes only on the last fully connected layer of the network</a:t>
            </a:r>
          </a:p>
          <a:p>
            <a:r>
              <a:rPr lang="en-US" dirty="0" err="1"/>
              <a:t>ImageNet</a:t>
            </a:r>
            <a:r>
              <a:rPr lang="en-US" dirty="0"/>
              <a:t> </a:t>
            </a:r>
            <a:r>
              <a:rPr lang="en-US" dirty="0" smtClean="0"/>
              <a:t>does not need to contain your new classes. </a:t>
            </a:r>
            <a:r>
              <a:rPr lang="en-US" dirty="0"/>
              <a:t>However, the kinds of </a:t>
            </a:r>
            <a:r>
              <a:rPr lang="en-US" dirty="0" smtClean="0"/>
              <a:t>information/features (horizontal/vertical edges, </a:t>
            </a:r>
            <a:r>
              <a:rPr lang="en-US" dirty="0" err="1" smtClean="0"/>
              <a:t>etc</a:t>
            </a:r>
            <a:r>
              <a:rPr lang="en-US" dirty="0" smtClean="0"/>
              <a:t>) </a:t>
            </a:r>
            <a:r>
              <a:rPr lang="en-US" dirty="0"/>
              <a:t>that make it possible for </a:t>
            </a:r>
            <a:r>
              <a:rPr lang="en-US" dirty="0" err="1"/>
              <a:t>ImageNet</a:t>
            </a:r>
            <a:r>
              <a:rPr lang="en-US" dirty="0"/>
              <a:t> to differentiate among </a:t>
            </a:r>
            <a:r>
              <a:rPr lang="en-US" dirty="0" smtClean="0"/>
              <a:t>its original1,000 </a:t>
            </a:r>
            <a:r>
              <a:rPr lang="en-US" dirty="0"/>
              <a:t>classes are also useful for distinguishing other objects.</a:t>
            </a:r>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0994" b="12646"/>
          <a:stretch/>
        </p:blipFill>
        <p:spPr bwMode="auto">
          <a:xfrm>
            <a:off x="609600" y="4038600"/>
            <a:ext cx="790575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04800"/>
            <a:ext cx="2276475"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478485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620" y="154112"/>
            <a:ext cx="6018335" cy="593236"/>
          </a:xfrm>
        </p:spPr>
        <p:txBody>
          <a:bodyPr/>
          <a:lstStyle/>
          <a:p>
            <a:r>
              <a:rPr lang="en-NZ" dirty="0" smtClean="0"/>
              <a:t>Feature extraction</a:t>
            </a:r>
            <a:endParaRPr lang="en-NZ" dirty="0"/>
          </a:p>
        </p:txBody>
      </p:sp>
      <p:sp>
        <p:nvSpPr>
          <p:cNvPr id="3" name="Content Placeholder 2"/>
          <p:cNvSpPr>
            <a:spLocks noGrp="1"/>
          </p:cNvSpPr>
          <p:nvPr>
            <p:ph idx="1"/>
          </p:nvPr>
        </p:nvSpPr>
        <p:spPr>
          <a:xfrm>
            <a:off x="385188" y="961171"/>
            <a:ext cx="7886700" cy="1533037"/>
          </a:xfrm>
        </p:spPr>
        <p:txBody>
          <a:bodyPr>
            <a:normAutofit fontScale="92500" lnSpcReduction="20000"/>
          </a:bodyPr>
          <a:lstStyle/>
          <a:p>
            <a:r>
              <a:rPr lang="en-NZ" dirty="0"/>
              <a:t>Feature extraction consists of using the representations learned by a previous </a:t>
            </a:r>
            <a:r>
              <a:rPr lang="en-NZ" dirty="0" smtClean="0"/>
              <a:t>network to </a:t>
            </a:r>
            <a:r>
              <a:rPr lang="en-NZ" dirty="0"/>
              <a:t>extract interesting features from new </a:t>
            </a:r>
            <a:r>
              <a:rPr lang="en-NZ" dirty="0" smtClean="0"/>
              <a:t>samples </a:t>
            </a:r>
          </a:p>
          <a:p>
            <a:r>
              <a:rPr lang="en-NZ" dirty="0"/>
              <a:t>T</a:t>
            </a:r>
            <a:r>
              <a:rPr lang="en-NZ" dirty="0" smtClean="0"/>
              <a:t>hese </a:t>
            </a:r>
            <a:r>
              <a:rPr lang="en-NZ" dirty="0"/>
              <a:t>features are then run </a:t>
            </a:r>
            <a:r>
              <a:rPr lang="en-NZ" dirty="0" smtClean="0"/>
              <a:t>through a </a:t>
            </a:r>
            <a:r>
              <a:rPr lang="en-NZ" dirty="0"/>
              <a:t>new classifier, which is trained from </a:t>
            </a:r>
            <a:r>
              <a:rPr lang="en-NZ" dirty="0" smtClean="0"/>
              <a:t>scratch</a:t>
            </a:r>
          </a:p>
          <a:p>
            <a:r>
              <a:rPr lang="en-NZ" b="1" dirty="0" smtClean="0"/>
              <a:t>So in essence you are just swapping the last densely connected layers of the network while keeping the same convolutional base</a:t>
            </a:r>
            <a:endParaRPr lang="en-NZ" b="1" dirty="0"/>
          </a:p>
        </p:txBody>
      </p:sp>
      <p:pic>
        <p:nvPicPr>
          <p:cNvPr id="4" name="Picture 3"/>
          <p:cNvPicPr>
            <a:picLocks noChangeAspect="1"/>
          </p:cNvPicPr>
          <p:nvPr/>
        </p:nvPicPr>
        <p:blipFill>
          <a:blip r:embed="rId2"/>
          <a:stretch>
            <a:fillRect/>
          </a:stretch>
        </p:blipFill>
        <p:spPr>
          <a:xfrm>
            <a:off x="1634668" y="2708031"/>
            <a:ext cx="5731613" cy="3925502"/>
          </a:xfrm>
          <a:prstGeom prst="rect">
            <a:avLst/>
          </a:prstGeom>
        </p:spPr>
      </p:pic>
    </p:spTree>
    <p:extLst>
      <p:ext uri="{BB962C8B-B14F-4D97-AF65-F5344CB8AC3E}">
        <p14:creationId xmlns:p14="http://schemas.microsoft.com/office/powerpoint/2010/main" val="41042395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27" y="74981"/>
            <a:ext cx="9155875" cy="593236"/>
          </a:xfrm>
        </p:spPr>
        <p:txBody>
          <a:bodyPr>
            <a:normAutofit fontScale="90000"/>
          </a:bodyPr>
          <a:lstStyle/>
          <a:p>
            <a:r>
              <a:rPr lang="en-NZ" dirty="0"/>
              <a:t>Could you reuse the densely connected classifier as well? </a:t>
            </a:r>
          </a:p>
        </p:txBody>
      </p:sp>
      <p:sp>
        <p:nvSpPr>
          <p:cNvPr id="3" name="Content Placeholder 2"/>
          <p:cNvSpPr>
            <a:spLocks noGrp="1"/>
          </p:cNvSpPr>
          <p:nvPr>
            <p:ph idx="1"/>
          </p:nvPr>
        </p:nvSpPr>
        <p:spPr>
          <a:xfrm>
            <a:off x="83127" y="905608"/>
            <a:ext cx="9060873" cy="5827701"/>
          </a:xfrm>
        </p:spPr>
        <p:txBody>
          <a:bodyPr>
            <a:normAutofit fontScale="92500" lnSpcReduction="20000"/>
          </a:bodyPr>
          <a:lstStyle/>
          <a:p>
            <a:r>
              <a:rPr lang="en-NZ" dirty="0" smtClean="0"/>
              <a:t>In </a:t>
            </a:r>
            <a:r>
              <a:rPr lang="en-NZ" dirty="0"/>
              <a:t>general, doing so should be avoided. </a:t>
            </a:r>
            <a:endParaRPr lang="en-NZ" dirty="0" smtClean="0"/>
          </a:p>
          <a:p>
            <a:r>
              <a:rPr lang="en-NZ" dirty="0" smtClean="0"/>
              <a:t>The </a:t>
            </a:r>
            <a:r>
              <a:rPr lang="en-NZ" dirty="0"/>
              <a:t>reason is that the </a:t>
            </a:r>
            <a:r>
              <a:rPr lang="en-NZ" dirty="0" smtClean="0"/>
              <a:t>representations learned </a:t>
            </a:r>
            <a:r>
              <a:rPr lang="en-NZ" dirty="0"/>
              <a:t>by the convolutional base are likely to be more generic and </a:t>
            </a:r>
            <a:r>
              <a:rPr lang="en-NZ" dirty="0" smtClean="0"/>
              <a:t>therefore more reusable</a:t>
            </a:r>
          </a:p>
          <a:p>
            <a:pPr lvl="1"/>
            <a:r>
              <a:rPr lang="en-NZ" dirty="0" smtClean="0"/>
              <a:t>the </a:t>
            </a:r>
            <a:r>
              <a:rPr lang="en-NZ" dirty="0"/>
              <a:t>feature maps of a </a:t>
            </a:r>
            <a:r>
              <a:rPr lang="en-NZ" dirty="0" err="1"/>
              <a:t>convnet</a:t>
            </a:r>
            <a:r>
              <a:rPr lang="en-NZ" dirty="0"/>
              <a:t> are presence maps of generic </a:t>
            </a:r>
            <a:r>
              <a:rPr lang="en-NZ" dirty="0" smtClean="0"/>
              <a:t>concepts over </a:t>
            </a:r>
            <a:r>
              <a:rPr lang="en-NZ" dirty="0"/>
              <a:t>a picture, which is likely to be useful regardless of the computer-vision problem </a:t>
            </a:r>
            <a:r>
              <a:rPr lang="en-NZ" dirty="0" smtClean="0"/>
              <a:t>at hand</a:t>
            </a:r>
            <a:r>
              <a:rPr lang="en-NZ" dirty="0"/>
              <a:t>. </a:t>
            </a:r>
            <a:endParaRPr lang="en-NZ" dirty="0" smtClean="0"/>
          </a:p>
          <a:p>
            <a:r>
              <a:rPr lang="en-NZ" dirty="0" smtClean="0"/>
              <a:t>But </a:t>
            </a:r>
            <a:r>
              <a:rPr lang="en-NZ" dirty="0"/>
              <a:t>the representations learned by the </a:t>
            </a:r>
            <a:r>
              <a:rPr lang="en-NZ" dirty="0" smtClean="0"/>
              <a:t>densely connected layer classifier </a:t>
            </a:r>
            <a:r>
              <a:rPr lang="en-NZ" dirty="0"/>
              <a:t>will necessarily be specific to </a:t>
            </a:r>
            <a:r>
              <a:rPr lang="en-NZ" dirty="0" smtClean="0"/>
              <a:t>the set </a:t>
            </a:r>
            <a:r>
              <a:rPr lang="en-NZ" dirty="0"/>
              <a:t>of classes on which the model was trained—they will only contain information </a:t>
            </a:r>
            <a:r>
              <a:rPr lang="en-NZ" dirty="0" smtClean="0"/>
              <a:t>about the </a:t>
            </a:r>
            <a:r>
              <a:rPr lang="en-NZ" dirty="0"/>
              <a:t>presence probability of this or that class in the entire picture. </a:t>
            </a:r>
            <a:endParaRPr lang="en-NZ" dirty="0" smtClean="0"/>
          </a:p>
          <a:p>
            <a:r>
              <a:rPr lang="en-NZ" dirty="0" smtClean="0"/>
              <a:t>Additionally</a:t>
            </a:r>
            <a:r>
              <a:rPr lang="en-NZ" dirty="0"/>
              <a:t>, </a:t>
            </a:r>
            <a:r>
              <a:rPr lang="en-NZ" dirty="0" smtClean="0"/>
              <a:t>representations found </a:t>
            </a:r>
            <a:r>
              <a:rPr lang="en-NZ" dirty="0"/>
              <a:t>in densely connected layers no longer contain any information </a:t>
            </a:r>
            <a:r>
              <a:rPr lang="en-NZ" dirty="0" smtClean="0"/>
              <a:t>about where </a:t>
            </a:r>
            <a:r>
              <a:rPr lang="en-NZ" dirty="0"/>
              <a:t>objects are located in the input image: these layers get rid of the notion of space</a:t>
            </a:r>
            <a:r>
              <a:rPr lang="en-NZ" dirty="0" smtClean="0"/>
              <a:t>, whereas </a:t>
            </a:r>
            <a:r>
              <a:rPr lang="en-NZ" dirty="0"/>
              <a:t>the object location is still described by convolutional feature maps. </a:t>
            </a:r>
            <a:endParaRPr lang="en-NZ" dirty="0" smtClean="0"/>
          </a:p>
          <a:p>
            <a:r>
              <a:rPr lang="en-NZ" dirty="0" smtClean="0"/>
              <a:t>For problems where </a:t>
            </a:r>
            <a:r>
              <a:rPr lang="en-NZ" dirty="0"/>
              <a:t>object location matters, densely connected features are largely useless</a:t>
            </a:r>
            <a:r>
              <a:rPr lang="en-NZ" dirty="0" smtClean="0"/>
              <a:t>.</a:t>
            </a:r>
          </a:p>
          <a:p>
            <a:r>
              <a:rPr lang="en-NZ" dirty="0"/>
              <a:t>Note that the level of generality (and therefore reusability) of the representations extracted by specific convolution layers depends on the depth of the layer in the model. </a:t>
            </a:r>
          </a:p>
          <a:p>
            <a:r>
              <a:rPr lang="en-NZ" dirty="0"/>
              <a:t>Layers that come earlier in the model extract local, highly generic feature maps (such as visual edges, </a:t>
            </a:r>
            <a:r>
              <a:rPr lang="en-NZ" dirty="0" err="1"/>
              <a:t>colors</a:t>
            </a:r>
            <a:r>
              <a:rPr lang="en-NZ" dirty="0"/>
              <a:t>, and textures), whereas layers that are higher up extract more-abstract concepts (such as “cat ear” or “dog eye”). </a:t>
            </a:r>
          </a:p>
          <a:p>
            <a:r>
              <a:rPr lang="en-NZ" dirty="0"/>
              <a:t>So if your new dataset differs a lot from the dataset on which the original model was trained, you may be better off using only the first few layers of the model to do feature extraction, rather than using the entire convolutional base.</a:t>
            </a:r>
          </a:p>
          <a:p>
            <a:endParaRPr lang="en-NZ" dirty="0"/>
          </a:p>
        </p:txBody>
      </p:sp>
    </p:spTree>
    <p:extLst>
      <p:ext uri="{BB962C8B-B14F-4D97-AF65-F5344CB8AC3E}">
        <p14:creationId xmlns:p14="http://schemas.microsoft.com/office/powerpoint/2010/main" val="29115154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Prize-winning image classification models available in </a:t>
            </a:r>
            <a:r>
              <a:rPr lang="en-NZ" dirty="0" err="1"/>
              <a:t>K</a:t>
            </a:r>
            <a:r>
              <a:rPr lang="en-NZ" dirty="0" err="1" smtClean="0"/>
              <a:t>eras</a:t>
            </a:r>
            <a:endParaRPr lang="en-NZ" dirty="0"/>
          </a:p>
        </p:txBody>
      </p:sp>
      <p:sp>
        <p:nvSpPr>
          <p:cNvPr id="3" name="Content Placeholder 2"/>
          <p:cNvSpPr>
            <a:spLocks noGrp="1"/>
          </p:cNvSpPr>
          <p:nvPr>
            <p:ph idx="1"/>
          </p:nvPr>
        </p:nvSpPr>
        <p:spPr/>
        <p:txBody>
          <a:bodyPr/>
          <a:lstStyle/>
          <a:p>
            <a:r>
              <a:rPr lang="en-NZ" dirty="0" smtClean="0"/>
              <a:t>All pre-trained on the ImageNet data set</a:t>
            </a:r>
          </a:p>
          <a:p>
            <a:pPr lvl="1">
              <a:buFont typeface="Wingdings" panose="05000000000000000000" pitchFamily="2" charset="2"/>
              <a:buChar char="q"/>
            </a:pPr>
            <a:r>
              <a:rPr lang="en-NZ" dirty="0"/>
              <a:t>Inception V3</a:t>
            </a:r>
          </a:p>
          <a:p>
            <a:pPr lvl="1">
              <a:buFont typeface="Wingdings" panose="05000000000000000000" pitchFamily="2" charset="2"/>
              <a:buChar char="q"/>
            </a:pPr>
            <a:r>
              <a:rPr lang="en-NZ" dirty="0" err="1" smtClean="0"/>
              <a:t>Xception</a:t>
            </a:r>
            <a:endParaRPr lang="en-NZ" dirty="0"/>
          </a:p>
          <a:p>
            <a:pPr lvl="1">
              <a:buFont typeface="Wingdings" panose="05000000000000000000" pitchFamily="2" charset="2"/>
              <a:buChar char="q"/>
            </a:pPr>
            <a:r>
              <a:rPr lang="en-NZ" dirty="0" smtClean="0"/>
              <a:t>VGG16</a:t>
            </a:r>
            <a:endParaRPr lang="en-NZ" dirty="0"/>
          </a:p>
          <a:p>
            <a:pPr lvl="1">
              <a:buFont typeface="Wingdings" panose="05000000000000000000" pitchFamily="2" charset="2"/>
              <a:buChar char="q"/>
            </a:pPr>
            <a:r>
              <a:rPr lang="en-NZ" dirty="0" smtClean="0"/>
              <a:t>VGG19</a:t>
            </a:r>
            <a:endParaRPr lang="en-NZ" dirty="0"/>
          </a:p>
          <a:p>
            <a:pPr lvl="1">
              <a:buFont typeface="Wingdings" panose="05000000000000000000" pitchFamily="2" charset="2"/>
              <a:buChar char="q"/>
            </a:pPr>
            <a:r>
              <a:rPr lang="en-NZ" dirty="0" err="1" smtClean="0"/>
              <a:t>MobileNet</a:t>
            </a:r>
            <a:endParaRPr lang="en-NZ" dirty="0" smtClean="0"/>
          </a:p>
          <a:p>
            <a:pPr lvl="1">
              <a:buFont typeface="Wingdings" panose="05000000000000000000" pitchFamily="2" charset="2"/>
              <a:buChar char="q"/>
            </a:pPr>
            <a:r>
              <a:rPr lang="en-NZ" dirty="0"/>
              <a:t>ResNet50</a:t>
            </a:r>
          </a:p>
          <a:p>
            <a:pPr marL="342900" lvl="1" indent="0">
              <a:buNone/>
            </a:pPr>
            <a:endParaRPr lang="en-NZ" dirty="0"/>
          </a:p>
        </p:txBody>
      </p:sp>
    </p:spTree>
    <p:extLst>
      <p:ext uri="{BB962C8B-B14F-4D97-AF65-F5344CB8AC3E}">
        <p14:creationId xmlns:p14="http://schemas.microsoft.com/office/powerpoint/2010/main" val="28566664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y Movi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6870" y="1447800"/>
            <a:ext cx="7586132" cy="4267200"/>
          </a:xfrm>
          <a:prstGeom prst="rect">
            <a:avLst/>
          </a:prstGeom>
        </p:spPr>
      </p:pic>
      <p:sp>
        <p:nvSpPr>
          <p:cNvPr id="3" name="Content Placeholder 2"/>
          <p:cNvSpPr txBox="1">
            <a:spLocks/>
          </p:cNvSpPr>
          <p:nvPr/>
        </p:nvSpPr>
        <p:spPr>
          <a:xfrm>
            <a:off x="381000" y="152400"/>
            <a:ext cx="8229600" cy="327660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t>2D Convolution: degree of similarity (i.e. dot product) between a filter/kernel and each patch of </a:t>
            </a:r>
            <a:r>
              <a:rPr lang="en-US" sz="2400" dirty="0" smtClean="0"/>
              <a:t>an </a:t>
            </a:r>
            <a:r>
              <a:rPr lang="en-US" sz="2400" dirty="0" smtClean="0"/>
              <a:t>image to generate as output a feature </a:t>
            </a:r>
            <a:r>
              <a:rPr lang="en-US" sz="2400" dirty="0" smtClean="0"/>
              <a:t>map</a:t>
            </a:r>
            <a:endParaRPr lang="en-US" sz="2400" dirty="0"/>
          </a:p>
        </p:txBody>
      </p:sp>
      <p:sp>
        <p:nvSpPr>
          <p:cNvPr id="5" name="Rectangle 4"/>
          <p:cNvSpPr/>
          <p:nvPr/>
        </p:nvSpPr>
        <p:spPr>
          <a:xfrm>
            <a:off x="190500" y="316586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9100" y="3165861"/>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47700" y="316586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90500" y="3394461"/>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19100" y="339446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47700" y="3394461"/>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90500" y="362306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419100" y="3623061"/>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47700" y="362306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V="1">
            <a:off x="3657600" y="5029200"/>
            <a:ext cx="0" cy="1066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4953000" y="5029200"/>
            <a:ext cx="0" cy="1066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TextBox 15"/>
          <p:cNvSpPr txBox="1"/>
          <p:nvPr/>
        </p:nvSpPr>
        <p:spPr>
          <a:xfrm flipH="1">
            <a:off x="3292765" y="6096000"/>
            <a:ext cx="1012535" cy="646331"/>
          </a:xfrm>
          <a:prstGeom prst="rect">
            <a:avLst/>
          </a:prstGeom>
          <a:noFill/>
        </p:spPr>
        <p:txBody>
          <a:bodyPr wrap="square" rtlCol="0">
            <a:spAutoFit/>
          </a:bodyPr>
          <a:lstStyle/>
          <a:p>
            <a:r>
              <a:rPr lang="en-NZ" dirty="0" smtClean="0"/>
              <a:t>Kernels/Filters</a:t>
            </a:r>
            <a:endParaRPr lang="en-NZ" dirty="0"/>
          </a:p>
        </p:txBody>
      </p:sp>
      <p:sp>
        <p:nvSpPr>
          <p:cNvPr id="17" name="TextBox 16"/>
          <p:cNvSpPr txBox="1"/>
          <p:nvPr/>
        </p:nvSpPr>
        <p:spPr>
          <a:xfrm flipH="1">
            <a:off x="4495800" y="6113585"/>
            <a:ext cx="1012535" cy="646331"/>
          </a:xfrm>
          <a:prstGeom prst="rect">
            <a:avLst/>
          </a:prstGeom>
          <a:noFill/>
        </p:spPr>
        <p:txBody>
          <a:bodyPr wrap="square" rtlCol="0">
            <a:spAutoFit/>
          </a:bodyPr>
          <a:lstStyle/>
          <a:p>
            <a:pPr algn="ctr"/>
            <a:r>
              <a:rPr lang="en-NZ" dirty="0" smtClean="0"/>
              <a:t>Feature maps</a:t>
            </a:r>
            <a:endParaRPr lang="en-NZ" dirty="0"/>
          </a:p>
        </p:txBody>
      </p:sp>
      <p:cxnSp>
        <p:nvCxnSpPr>
          <p:cNvPr id="18" name="Straight Arrow Connector 17"/>
          <p:cNvCxnSpPr/>
          <p:nvPr/>
        </p:nvCxnSpPr>
        <p:spPr>
          <a:xfrm flipV="1">
            <a:off x="2209800" y="4971790"/>
            <a:ext cx="0" cy="1066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flipH="1">
            <a:off x="1472758" y="6038590"/>
            <a:ext cx="1395710" cy="738664"/>
          </a:xfrm>
          <a:prstGeom prst="rect">
            <a:avLst/>
          </a:prstGeom>
          <a:noFill/>
        </p:spPr>
        <p:txBody>
          <a:bodyPr wrap="square" rtlCol="0">
            <a:spAutoFit/>
          </a:bodyPr>
          <a:lstStyle/>
          <a:p>
            <a:r>
              <a:rPr lang="en-NZ" sz="1400" dirty="0" smtClean="0"/>
              <a:t>Computer representation of the image</a:t>
            </a:r>
            <a:endParaRPr lang="en-NZ" sz="1400" dirty="0"/>
          </a:p>
        </p:txBody>
      </p:sp>
      <p:cxnSp>
        <p:nvCxnSpPr>
          <p:cNvPr id="20" name="Straight Arrow Connector 19"/>
          <p:cNvCxnSpPr/>
          <p:nvPr/>
        </p:nvCxnSpPr>
        <p:spPr>
          <a:xfrm flipV="1">
            <a:off x="502295" y="4978857"/>
            <a:ext cx="0" cy="1066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flipH="1">
            <a:off x="148428" y="6045657"/>
            <a:ext cx="1012535" cy="646331"/>
          </a:xfrm>
          <a:prstGeom prst="rect">
            <a:avLst/>
          </a:prstGeom>
          <a:noFill/>
        </p:spPr>
        <p:txBody>
          <a:bodyPr wrap="square" rtlCol="0">
            <a:spAutoFit/>
          </a:bodyPr>
          <a:lstStyle/>
          <a:p>
            <a:r>
              <a:rPr lang="en-NZ" dirty="0" smtClean="0"/>
              <a:t>Original</a:t>
            </a:r>
          </a:p>
          <a:p>
            <a:r>
              <a:rPr lang="en-NZ" dirty="0" smtClean="0"/>
              <a:t>Image</a:t>
            </a:r>
            <a:endParaRPr lang="en-NZ" dirty="0"/>
          </a:p>
        </p:txBody>
      </p:sp>
      <p:cxnSp>
        <p:nvCxnSpPr>
          <p:cNvPr id="22" name="Straight Arrow Connector 21"/>
          <p:cNvCxnSpPr/>
          <p:nvPr/>
        </p:nvCxnSpPr>
        <p:spPr>
          <a:xfrm flipV="1">
            <a:off x="7696200" y="5057781"/>
            <a:ext cx="0" cy="10668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flipH="1">
            <a:off x="6773008" y="6003667"/>
            <a:ext cx="1828800" cy="923330"/>
          </a:xfrm>
          <a:prstGeom prst="rect">
            <a:avLst/>
          </a:prstGeom>
          <a:noFill/>
        </p:spPr>
        <p:txBody>
          <a:bodyPr wrap="square" rtlCol="0">
            <a:spAutoFit/>
          </a:bodyPr>
          <a:lstStyle/>
          <a:p>
            <a:pPr algn="ctr"/>
            <a:r>
              <a:rPr lang="en-NZ" dirty="0" smtClean="0"/>
              <a:t>Presence of features in original image</a:t>
            </a:r>
            <a:endParaRPr lang="en-NZ" dirty="0"/>
          </a:p>
        </p:txBody>
      </p:sp>
      <p:sp>
        <p:nvSpPr>
          <p:cNvPr id="26" name="Rectangle 25"/>
          <p:cNvSpPr/>
          <p:nvPr/>
        </p:nvSpPr>
        <p:spPr>
          <a:xfrm>
            <a:off x="3659306" y="1595416"/>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409375" y="1595416"/>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657600" y="1828800"/>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408895" y="1828354"/>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3688260" y="4750257"/>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440358" y="4750257"/>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687709" y="4513818"/>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446378" y="4509641"/>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290034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Inception modules</a:t>
            </a:r>
            <a:endParaRPr lang="en-US" dirty="0"/>
          </a:p>
        </p:txBody>
      </p:sp>
      <p:sp>
        <p:nvSpPr>
          <p:cNvPr id="3" name="Content Placeholder 2"/>
          <p:cNvSpPr>
            <a:spLocks noGrp="1"/>
          </p:cNvSpPr>
          <p:nvPr>
            <p:ph idx="1"/>
          </p:nvPr>
        </p:nvSpPr>
        <p:spPr>
          <a:xfrm>
            <a:off x="457200" y="1600201"/>
            <a:ext cx="8229600" cy="1295400"/>
          </a:xfrm>
        </p:spPr>
        <p:txBody>
          <a:bodyPr>
            <a:normAutofit/>
          </a:bodyPr>
          <a:lstStyle/>
          <a:p>
            <a:r>
              <a:rPr lang="en-NZ" dirty="0" smtClean="0"/>
              <a:t>Models that use several convolutions work better than models using a single convolution</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2" y="2689577"/>
            <a:ext cx="6848475" cy="3857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93389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dirty="0" smtClean="0"/>
              <a:t>Inception v3 – almost state-of-the-art machine vision</a:t>
            </a:r>
            <a:endParaRPr lang="en-US" dirty="0"/>
          </a:p>
        </p:txBody>
      </p:sp>
      <p:sp>
        <p:nvSpPr>
          <p:cNvPr id="4" name="AutoShape 2" descr="Image result for inception v3"/>
          <p:cNvSpPr>
            <a:spLocks noChangeAspect="1" noChangeArrowheads="1"/>
          </p:cNvSpPr>
          <p:nvPr/>
        </p:nvSpPr>
        <p:spPr bwMode="auto">
          <a:xfrm>
            <a:off x="116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82" y="1806014"/>
            <a:ext cx="8874074" cy="442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73426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5557" y="136526"/>
            <a:ext cx="3574073" cy="1325563"/>
          </a:xfrm>
        </p:spPr>
        <p:txBody>
          <a:bodyPr/>
          <a:lstStyle/>
          <a:p>
            <a:r>
              <a:rPr lang="en-US" dirty="0"/>
              <a:t>Residual Networks (</a:t>
            </a:r>
            <a:r>
              <a:rPr lang="en-US" dirty="0" err="1"/>
              <a:t>ResNets</a:t>
            </a:r>
            <a:r>
              <a:rPr lang="en-US" dirty="0" smtClean="0"/>
              <a:t>)</a:t>
            </a:r>
            <a:endParaRPr lang="en-US" dirty="0"/>
          </a:p>
        </p:txBody>
      </p:sp>
      <p:pic>
        <p:nvPicPr>
          <p:cNvPr id="1026" name="Picture 2" descr="The Old Reader"/>
          <p:cNvPicPr>
            <a:picLocks noChangeAspect="1" noChangeArrowheads="1"/>
          </p:cNvPicPr>
          <p:nvPr/>
        </p:nvPicPr>
        <p:blipFill rotWithShape="1">
          <a:blip r:embed="rId2">
            <a:extLst>
              <a:ext uri="{28A0092B-C50C-407E-A947-70E740481C1C}">
                <a14:useLocalDpi xmlns:a14="http://schemas.microsoft.com/office/drawing/2010/main" val="0"/>
              </a:ext>
            </a:extLst>
          </a:blip>
          <a:srcRect l="12981" r="14441"/>
          <a:stretch/>
        </p:blipFill>
        <p:spPr bwMode="auto">
          <a:xfrm>
            <a:off x="5336413" y="1397401"/>
            <a:ext cx="3591125" cy="2989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Residual Networks (ResNe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976" y="5015752"/>
            <a:ext cx="8786863" cy="15811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73248" y="1322433"/>
            <a:ext cx="4636143" cy="3139321"/>
          </a:xfrm>
          <a:prstGeom prst="rect">
            <a:avLst/>
          </a:prstGeom>
        </p:spPr>
        <p:txBody>
          <a:bodyPr wrap="square">
            <a:spAutoFit/>
          </a:bodyPr>
          <a:lstStyle/>
          <a:p>
            <a:pPr marL="285750" indent="-285750">
              <a:buFont typeface="Arial" panose="020B0604020202020204" pitchFamily="34" charset="0"/>
              <a:buChar char="•"/>
            </a:pPr>
            <a:r>
              <a:rPr lang="en-US" dirty="0"/>
              <a:t>Very, very deep neural networks are difficult to train because of vanishing and exploding gradient types of problems. </a:t>
            </a:r>
            <a:endParaRPr lang="en-US" dirty="0" smtClean="0"/>
          </a:p>
          <a:p>
            <a:pPr marL="285750" indent="-285750">
              <a:buFont typeface="Arial" panose="020B0604020202020204" pitchFamily="34" charset="0"/>
              <a:buChar char="•"/>
            </a:pPr>
            <a:r>
              <a:rPr lang="en-US" dirty="0" smtClean="0"/>
              <a:t>skip </a:t>
            </a:r>
            <a:r>
              <a:rPr lang="en-US" dirty="0"/>
              <a:t>connections which </a:t>
            </a:r>
            <a:r>
              <a:rPr lang="en-US" dirty="0" smtClean="0"/>
              <a:t>take </a:t>
            </a:r>
            <a:r>
              <a:rPr lang="en-US" dirty="0"/>
              <a:t>the activation from one layer and </a:t>
            </a:r>
            <a:r>
              <a:rPr lang="en-US" dirty="0" smtClean="0"/>
              <a:t>feed </a:t>
            </a:r>
            <a:r>
              <a:rPr lang="en-US" dirty="0"/>
              <a:t>it to another layer even much deeper in the neural </a:t>
            </a:r>
            <a:r>
              <a:rPr lang="en-US" dirty="0" smtClean="0"/>
              <a:t>network in order to mitigate the vanishing or exploding gradient problem.</a:t>
            </a:r>
          </a:p>
          <a:p>
            <a:pPr marL="285750" indent="-285750">
              <a:buFont typeface="Arial" panose="020B0604020202020204" pitchFamily="34" charset="0"/>
              <a:buChar char="•"/>
            </a:pPr>
            <a:r>
              <a:rPr lang="en-US" dirty="0" smtClean="0"/>
              <a:t>This is the fundamental principle of residual networks (</a:t>
            </a:r>
            <a:r>
              <a:rPr lang="en-US" dirty="0" err="1" smtClean="0"/>
              <a:t>ResNet</a:t>
            </a:r>
            <a:r>
              <a:rPr lang="en-US" dirty="0" smtClean="0"/>
              <a:t>) </a:t>
            </a:r>
            <a:r>
              <a:rPr lang="en-US" dirty="0"/>
              <a:t>which enables you to train very, very deep networks.</a:t>
            </a:r>
          </a:p>
        </p:txBody>
      </p:sp>
    </p:spTree>
    <p:extLst>
      <p:ext uri="{BB962C8B-B14F-4D97-AF65-F5344CB8AC3E}">
        <p14:creationId xmlns:p14="http://schemas.microsoft.com/office/powerpoint/2010/main" val="21619701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717" y="230961"/>
            <a:ext cx="3705844" cy="459627"/>
          </a:xfrm>
        </p:spPr>
        <p:txBody>
          <a:bodyPr>
            <a:normAutofit fontScale="90000"/>
          </a:bodyPr>
          <a:lstStyle/>
          <a:p>
            <a:r>
              <a:rPr lang="en-US" dirty="0"/>
              <a:t>Why does transfer learning </a:t>
            </a:r>
            <a:r>
              <a:rPr lang="en-US" dirty="0" smtClean="0"/>
              <a:t>matter?</a:t>
            </a:r>
            <a:endParaRPr lang="en-US" dirty="0"/>
          </a:p>
        </p:txBody>
      </p:sp>
      <p:sp>
        <p:nvSpPr>
          <p:cNvPr id="3" name="Content Placeholder 2"/>
          <p:cNvSpPr>
            <a:spLocks noGrp="1"/>
          </p:cNvSpPr>
          <p:nvPr>
            <p:ph idx="1"/>
          </p:nvPr>
        </p:nvSpPr>
        <p:spPr>
          <a:xfrm>
            <a:off x="179294" y="977152"/>
            <a:ext cx="3941444" cy="3915481"/>
          </a:xfrm>
        </p:spPr>
        <p:txBody>
          <a:bodyPr>
            <a:normAutofit fontScale="70000" lnSpcReduction="20000"/>
          </a:bodyPr>
          <a:lstStyle/>
          <a:p>
            <a:r>
              <a:rPr lang="en-US" dirty="0"/>
              <a:t>Re-using previously acquired knowledge reduces the amount of data a model needs in order to learn a new task.</a:t>
            </a:r>
          </a:p>
          <a:p>
            <a:r>
              <a:rPr lang="en-US" dirty="0"/>
              <a:t>A model pre-trained on many different problems will </a:t>
            </a:r>
            <a:r>
              <a:rPr lang="en-US" dirty="0" err="1"/>
              <a:t>internalise</a:t>
            </a:r>
            <a:r>
              <a:rPr lang="en-US" dirty="0"/>
              <a:t> an increasingly rich understanding of the </a:t>
            </a:r>
            <a:r>
              <a:rPr lang="en-US" dirty="0" smtClean="0"/>
              <a:t>world and </a:t>
            </a:r>
            <a:r>
              <a:rPr lang="en-US" dirty="0"/>
              <a:t>is therefore considered a key step towards </a:t>
            </a:r>
            <a:r>
              <a:rPr lang="en-US" dirty="0" err="1"/>
              <a:t>generalising</a:t>
            </a:r>
            <a:r>
              <a:rPr lang="en-US" dirty="0"/>
              <a:t> AI</a:t>
            </a:r>
            <a:r>
              <a:rPr lang="en-US" dirty="0" smtClean="0"/>
              <a:t>.</a:t>
            </a:r>
          </a:p>
          <a:p>
            <a:r>
              <a:rPr lang="en-US" dirty="0"/>
              <a:t>Example: Repurposing Google’s InceptionV3 image recognition network for skin cancer </a:t>
            </a:r>
            <a:r>
              <a:rPr lang="en-US" dirty="0" smtClean="0"/>
              <a:t>detection</a:t>
            </a:r>
          </a:p>
          <a:p>
            <a:r>
              <a:rPr lang="en-US" dirty="0"/>
              <a:t>Transfer learning enabled automatic state-of-the-art detection of dangerous skin lesions on human patients</a:t>
            </a:r>
          </a:p>
          <a:p>
            <a:r>
              <a:rPr lang="en-US" dirty="0"/>
              <a:t>The Google InceptionV3 network was first trained on ImageNet and then re-trained with 129,450 clinical </a:t>
            </a:r>
            <a:r>
              <a:rPr lang="en-US" dirty="0" smtClean="0"/>
              <a:t>images of </a:t>
            </a:r>
            <a:r>
              <a:rPr lang="en-US" dirty="0"/>
              <a:t>2,032 different skin diseases. It learns how to classify images based on pixel inputs and disease labels </a:t>
            </a:r>
            <a:r>
              <a:rPr lang="en-US" dirty="0" smtClean="0"/>
              <a:t>only.</a:t>
            </a:r>
            <a:endParaRPr lang="en-US" dirty="0"/>
          </a:p>
          <a:p>
            <a:r>
              <a:rPr lang="en-US" dirty="0" smtClean="0"/>
              <a:t>The </a:t>
            </a:r>
            <a:r>
              <a:rPr lang="en-US" dirty="0"/>
              <a:t>model outperforms 21 Stanford dermatologists</a:t>
            </a:r>
          </a:p>
        </p:txBody>
      </p:sp>
      <p:pic>
        <p:nvPicPr>
          <p:cNvPr id="4" name="Picture 3"/>
          <p:cNvPicPr>
            <a:picLocks noChangeAspect="1"/>
          </p:cNvPicPr>
          <p:nvPr/>
        </p:nvPicPr>
        <p:blipFill rotWithShape="1">
          <a:blip r:embed="rId3"/>
          <a:srcRect t="4231"/>
          <a:stretch/>
        </p:blipFill>
        <p:spPr>
          <a:xfrm>
            <a:off x="1223159" y="4762005"/>
            <a:ext cx="7207297" cy="2095995"/>
          </a:xfrm>
          <a:prstGeom prst="rect">
            <a:avLst/>
          </a:prstGeom>
        </p:spPr>
      </p:pic>
      <p:pic>
        <p:nvPicPr>
          <p:cNvPr id="5" name="Picture 4"/>
          <p:cNvPicPr>
            <a:picLocks noChangeAspect="1"/>
          </p:cNvPicPr>
          <p:nvPr/>
        </p:nvPicPr>
        <p:blipFill>
          <a:blip r:embed="rId4"/>
          <a:stretch>
            <a:fillRect/>
          </a:stretch>
        </p:blipFill>
        <p:spPr>
          <a:xfrm>
            <a:off x="4009561" y="311103"/>
            <a:ext cx="5134439" cy="3720113"/>
          </a:xfrm>
          <a:prstGeom prst="rect">
            <a:avLst/>
          </a:prstGeom>
        </p:spPr>
      </p:pic>
    </p:spTree>
    <p:extLst>
      <p:ext uri="{BB962C8B-B14F-4D97-AF65-F5344CB8AC3E}">
        <p14:creationId xmlns:p14="http://schemas.microsoft.com/office/powerpoint/2010/main" val="30375910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7398" y="281998"/>
            <a:ext cx="7886700" cy="644277"/>
          </a:xfrm>
        </p:spPr>
        <p:txBody>
          <a:bodyPr/>
          <a:lstStyle/>
          <a:p>
            <a:r>
              <a:rPr lang="en-US" dirty="0" smtClean="0"/>
              <a:t>More computer vision tasks</a:t>
            </a:r>
            <a:endParaRPr lang="en-US" dirty="0"/>
          </a:p>
        </p:txBody>
      </p:sp>
      <p:pic>
        <p:nvPicPr>
          <p:cNvPr id="4" name="Picture 3"/>
          <p:cNvPicPr>
            <a:picLocks noChangeAspect="1"/>
          </p:cNvPicPr>
          <p:nvPr/>
        </p:nvPicPr>
        <p:blipFill>
          <a:blip r:embed="rId2"/>
          <a:stretch>
            <a:fillRect/>
          </a:stretch>
        </p:blipFill>
        <p:spPr>
          <a:xfrm>
            <a:off x="104613" y="1373559"/>
            <a:ext cx="8989017" cy="2733774"/>
          </a:xfrm>
          <a:prstGeom prst="rect">
            <a:avLst/>
          </a:prstGeom>
        </p:spPr>
      </p:pic>
      <p:sp>
        <p:nvSpPr>
          <p:cNvPr id="5" name="TextBox 4"/>
          <p:cNvSpPr txBox="1"/>
          <p:nvPr/>
        </p:nvSpPr>
        <p:spPr>
          <a:xfrm>
            <a:off x="1000609" y="4355428"/>
            <a:ext cx="1308638" cy="523220"/>
          </a:xfrm>
          <a:prstGeom prst="rect">
            <a:avLst/>
          </a:prstGeom>
          <a:noFill/>
        </p:spPr>
        <p:txBody>
          <a:bodyPr wrap="square" rtlCol="0">
            <a:spAutoFit/>
          </a:bodyPr>
          <a:lstStyle/>
          <a:p>
            <a:r>
              <a:rPr lang="en-US" sz="2800" dirty="0" smtClean="0"/>
              <a:t>Car</a:t>
            </a:r>
            <a:endParaRPr lang="en-US" sz="2800" dirty="0"/>
          </a:p>
        </p:txBody>
      </p:sp>
      <p:sp>
        <p:nvSpPr>
          <p:cNvPr id="7" name="TextBox 6"/>
          <p:cNvSpPr txBox="1"/>
          <p:nvPr/>
        </p:nvSpPr>
        <p:spPr>
          <a:xfrm>
            <a:off x="4091552" y="4186150"/>
            <a:ext cx="1795219" cy="1200329"/>
          </a:xfrm>
          <a:prstGeom prst="rect">
            <a:avLst/>
          </a:prstGeom>
          <a:noFill/>
        </p:spPr>
        <p:txBody>
          <a:bodyPr wrap="square" rtlCol="0">
            <a:spAutoFit/>
          </a:bodyPr>
          <a:lstStyle/>
          <a:p>
            <a:r>
              <a:rPr lang="en-US" sz="2400" dirty="0" smtClean="0"/>
              <a:t>Car at coordinates (</a:t>
            </a:r>
            <a:r>
              <a:rPr lang="en-US" sz="2400" dirty="0" err="1" smtClean="0"/>
              <a:t>x,y</a:t>
            </a:r>
            <a:r>
              <a:rPr lang="en-US" sz="2400" dirty="0" smtClean="0"/>
              <a:t>)</a:t>
            </a:r>
            <a:endParaRPr lang="en-US" sz="2400" dirty="0"/>
          </a:p>
        </p:txBody>
      </p:sp>
      <p:sp>
        <p:nvSpPr>
          <p:cNvPr id="10" name="TextBox 9"/>
          <p:cNvSpPr txBox="1"/>
          <p:nvPr/>
        </p:nvSpPr>
        <p:spPr>
          <a:xfrm>
            <a:off x="7173132" y="4186149"/>
            <a:ext cx="1795219" cy="3046988"/>
          </a:xfrm>
          <a:prstGeom prst="rect">
            <a:avLst/>
          </a:prstGeom>
          <a:noFill/>
        </p:spPr>
        <p:txBody>
          <a:bodyPr wrap="square" rtlCol="0">
            <a:spAutoFit/>
          </a:bodyPr>
          <a:lstStyle/>
          <a:p>
            <a:r>
              <a:rPr lang="en-US" sz="2400" dirty="0" smtClean="0"/>
              <a:t>Car 1 at coordinates (x</a:t>
            </a:r>
            <a:r>
              <a:rPr lang="en-US" sz="2400" baseline="-25000" dirty="0" smtClean="0"/>
              <a:t>1</a:t>
            </a:r>
            <a:r>
              <a:rPr lang="en-US" sz="2400" dirty="0" smtClean="0"/>
              <a:t>,y</a:t>
            </a:r>
            <a:r>
              <a:rPr lang="en-US" sz="2400" baseline="-25000" dirty="0" smtClean="0"/>
              <a:t>1</a:t>
            </a:r>
            <a:r>
              <a:rPr lang="en-US" sz="2400" dirty="0" smtClean="0"/>
              <a:t>)</a:t>
            </a:r>
          </a:p>
          <a:p>
            <a:endParaRPr lang="en-US" sz="2400" dirty="0"/>
          </a:p>
          <a:p>
            <a:r>
              <a:rPr lang="en-US" sz="2400" dirty="0"/>
              <a:t>Car </a:t>
            </a:r>
            <a:r>
              <a:rPr lang="en-US" sz="2400" dirty="0" smtClean="0"/>
              <a:t>2 </a:t>
            </a:r>
            <a:r>
              <a:rPr lang="en-US" sz="2400" dirty="0"/>
              <a:t>at coordinates (</a:t>
            </a:r>
            <a:r>
              <a:rPr lang="en-US" sz="2400" dirty="0" smtClean="0"/>
              <a:t>x</a:t>
            </a:r>
            <a:r>
              <a:rPr lang="en-US" sz="2400" baseline="-25000" dirty="0" smtClean="0"/>
              <a:t>2</a:t>
            </a:r>
            <a:r>
              <a:rPr lang="en-US" sz="2400" dirty="0" smtClean="0"/>
              <a:t>,y</a:t>
            </a:r>
            <a:r>
              <a:rPr lang="en-US" sz="2400" baseline="-25000" dirty="0" smtClean="0"/>
              <a:t>2</a:t>
            </a:r>
            <a:r>
              <a:rPr lang="en-US" sz="2400" dirty="0" smtClean="0"/>
              <a:t>)</a:t>
            </a:r>
            <a:endParaRPr lang="en-US" sz="2400" dirty="0"/>
          </a:p>
          <a:p>
            <a:endParaRPr lang="en-US" sz="2400" dirty="0"/>
          </a:p>
        </p:txBody>
      </p:sp>
    </p:spTree>
    <p:extLst>
      <p:ext uri="{BB962C8B-B14F-4D97-AF65-F5344CB8AC3E}">
        <p14:creationId xmlns:p14="http://schemas.microsoft.com/office/powerpoint/2010/main" val="39321690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Defining the target label y in object localization</a:t>
            </a:r>
            <a:endParaRPr lang="en-US" sz="28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r>
                  <a:rPr lang="en-US" dirty="0" smtClean="0"/>
                  <a:t>In an autonomous driving computer vision problem let’s say you want a system that is able to detect four classes:</a:t>
                </a:r>
              </a:p>
              <a:p>
                <a:pPr marL="685800" lvl="1" indent="-342900">
                  <a:buFont typeface="+mj-lt"/>
                  <a:buAutoNum type="arabicPeriod"/>
                </a:pPr>
                <a:r>
                  <a:rPr lang="en-US" dirty="0" smtClean="0"/>
                  <a:t>Pedestrian</a:t>
                </a:r>
              </a:p>
              <a:p>
                <a:pPr marL="685800" lvl="1" indent="-342900">
                  <a:buFont typeface="+mj-lt"/>
                  <a:buAutoNum type="arabicPeriod"/>
                </a:pPr>
                <a:r>
                  <a:rPr lang="en-US" dirty="0" smtClean="0"/>
                  <a:t>Car</a:t>
                </a:r>
              </a:p>
              <a:p>
                <a:pPr marL="685800" lvl="1" indent="-342900">
                  <a:buFont typeface="+mj-lt"/>
                  <a:buAutoNum type="arabicPeriod"/>
                </a:pPr>
                <a:r>
                  <a:rPr lang="en-US" dirty="0" smtClean="0"/>
                  <a:t>Motorcycle</a:t>
                </a:r>
              </a:p>
              <a:p>
                <a:pPr marL="685800" lvl="1" indent="-342900">
                  <a:buFont typeface="+mj-lt"/>
                  <a:buAutoNum type="arabicPeriod"/>
                </a:pPr>
                <a:r>
                  <a:rPr lang="en-US" dirty="0" smtClean="0"/>
                  <a:t>Background</a:t>
                </a:r>
              </a:p>
              <a:p>
                <a:r>
                  <a:rPr lang="en-US" dirty="0" smtClean="0"/>
                  <a:t>Your label vector </a:t>
                </a:r>
                <a14:m>
                  <m:oMath xmlns:m="http://schemas.openxmlformats.org/officeDocument/2006/math">
                    <m:r>
                      <a:rPr lang="en-US" b="0" i="1" smtClean="0">
                        <a:latin typeface="Cambria Math" panose="02040503050406030204" pitchFamily="18" charset="0"/>
                      </a:rPr>
                      <m:t>𝑦</m:t>
                    </m:r>
                  </m:oMath>
                </a14:m>
                <a:r>
                  <a:rPr lang="en-US" dirty="0" smtClean="0"/>
                  <a:t> will be:</a:t>
                </a:r>
              </a:p>
              <a:p>
                <a:endParaRPr lang="en-US" dirty="0" smtClean="0"/>
              </a:p>
              <a:p>
                <a:endParaRPr lang="en-US" dirty="0" smtClean="0"/>
              </a:p>
              <a:p>
                <a:pPr lvl="1">
                  <a:buFont typeface="Calibri" panose="020F0502020204030204" pitchFamily="34" charset="0"/>
                  <a:buChar char="-"/>
                </a:pP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𝑝</m:t>
                              </m:r>
                            </m:e>
                          </m:mr>
                          <m:m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𝑥</m:t>
                                  </m:r>
                                </m:sub>
                              </m:sSub>
                            </m:e>
                          </m:mr>
                          <m:m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𝑦</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h</m:t>
                                        </m:r>
                                      </m:sub>
                                    </m:sSub>
                                  </m:e>
                                </m:mr>
                                <m:m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𝑤</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1</m:t>
                                              </m:r>
                                            </m:sub>
                                          </m:sSub>
                                        </m:e>
                                      </m:mr>
                                      <m:mr>
                                        <m:e>
                                          <m:m>
                                            <m:mPr>
                                              <m:mcs>
                                                <m:mc>
                                                  <m:mcPr>
                                                    <m:count m:val="1"/>
                                                    <m:mcJc m:val="center"/>
                                                  </m:mcPr>
                                                </m:mc>
                                              </m:mcs>
                                              <m:ctrlPr>
                                                <a:rPr lang="en-US" b="0" i="1" smtClean="0">
                                                  <a:latin typeface="Cambria Math" panose="02040503050406030204" pitchFamily="18" charset="0"/>
                                                </a:rPr>
                                              </m:ctrlPr>
                                            </m:mPr>
                                            <m:mr>
                                              <m:e>
                                                <m:sSub>
                                                  <m:sSubPr>
                                                    <m:ctrlPr>
                                                      <a:rPr lang="en-US" i="1">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3</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4</m:t>
                                                    </m:r>
                                                  </m:sub>
                                                </m:sSub>
                                              </m:e>
                                            </m:mr>
                                          </m:m>
                                        </m:e>
                                      </m:mr>
                                    </m:m>
                                  </m:e>
                                </m:mr>
                              </m:m>
                            </m:e>
                          </m:mr>
                        </m:m>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41" t="-2381"/>
                </a:stretch>
              </a:blipFill>
            </p:spPr>
            <p:txBody>
              <a:bodyPr/>
              <a:lstStyle/>
              <a:p>
                <a:r>
                  <a:rPr lang="en-US">
                    <a:noFill/>
                  </a:rPr>
                  <a:t> </a:t>
                </a:r>
              </a:p>
            </p:txBody>
          </p:sp>
        </mc:Fallback>
      </mc:AlternateContent>
      <p:sp>
        <p:nvSpPr>
          <p:cNvPr id="4" name="TextBox 3"/>
          <p:cNvSpPr txBox="1"/>
          <p:nvPr/>
        </p:nvSpPr>
        <p:spPr>
          <a:xfrm>
            <a:off x="2145323" y="3560885"/>
            <a:ext cx="3156439" cy="2446824"/>
          </a:xfrm>
          <a:prstGeom prst="rect">
            <a:avLst/>
          </a:prstGeom>
          <a:noFill/>
        </p:spPr>
        <p:txBody>
          <a:bodyPr wrap="square" rtlCol="0">
            <a:spAutoFit/>
          </a:bodyPr>
          <a:lstStyle/>
          <a:p>
            <a:r>
              <a:rPr lang="en-US" sz="1700" dirty="0" smtClean="0"/>
              <a:t>Is there an object in the image?</a:t>
            </a:r>
          </a:p>
          <a:p>
            <a:r>
              <a:rPr lang="en-US" sz="1700" dirty="0" smtClean="0"/>
              <a:t>Bounding box coordinate x</a:t>
            </a:r>
          </a:p>
          <a:p>
            <a:r>
              <a:rPr lang="en-US" sz="1700" dirty="0" smtClean="0"/>
              <a:t>Bounding box coordinate y</a:t>
            </a:r>
          </a:p>
          <a:p>
            <a:r>
              <a:rPr lang="en-US" sz="1700" dirty="0" smtClean="0"/>
              <a:t>Bounding box height</a:t>
            </a:r>
          </a:p>
          <a:p>
            <a:r>
              <a:rPr lang="en-US" sz="1700" dirty="0" smtClean="0"/>
              <a:t>Bounding box width</a:t>
            </a:r>
          </a:p>
          <a:p>
            <a:r>
              <a:rPr lang="en-US" sz="1700" dirty="0" smtClean="0"/>
              <a:t>Class pedestrian</a:t>
            </a:r>
          </a:p>
          <a:p>
            <a:r>
              <a:rPr lang="en-US" sz="1700" dirty="0" smtClean="0"/>
              <a:t>Class car</a:t>
            </a:r>
          </a:p>
          <a:p>
            <a:r>
              <a:rPr lang="en-US" sz="1700" dirty="0" smtClean="0"/>
              <a:t>Class motorcycle</a:t>
            </a:r>
          </a:p>
          <a:p>
            <a:r>
              <a:rPr lang="en-US" sz="1700" dirty="0" smtClean="0"/>
              <a:t>Class background</a:t>
            </a:r>
            <a:endParaRPr lang="en-US" sz="1700" dirty="0"/>
          </a:p>
        </p:txBody>
      </p:sp>
      <p:pic>
        <p:nvPicPr>
          <p:cNvPr id="5" name="Picture 4"/>
          <p:cNvPicPr>
            <a:picLocks noChangeAspect="1"/>
          </p:cNvPicPr>
          <p:nvPr/>
        </p:nvPicPr>
        <p:blipFill>
          <a:blip r:embed="rId3"/>
          <a:stretch>
            <a:fillRect/>
          </a:stretch>
        </p:blipFill>
        <p:spPr>
          <a:xfrm>
            <a:off x="6246935" y="3768970"/>
            <a:ext cx="1943100" cy="1905000"/>
          </a:xfrm>
          <a:prstGeom prst="rect">
            <a:avLst/>
          </a:prstGeom>
        </p:spPr>
      </p:pic>
    </p:spTree>
    <p:extLst>
      <p:ext uri="{BB962C8B-B14F-4D97-AF65-F5344CB8AC3E}">
        <p14:creationId xmlns:p14="http://schemas.microsoft.com/office/powerpoint/2010/main" val="4604368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180" y="0"/>
            <a:ext cx="7886700" cy="1325563"/>
          </a:xfrm>
        </p:spPr>
        <p:txBody>
          <a:bodyPr/>
          <a:lstStyle/>
          <a:p>
            <a:r>
              <a:rPr lang="en-US" dirty="0" smtClean="0"/>
              <a:t>Face </a:t>
            </a:r>
            <a:r>
              <a:rPr lang="en-US" dirty="0" smtClean="0"/>
              <a:t>verification/recognition using neural network encoding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25563"/>
            <a:ext cx="9017463" cy="2756042"/>
          </a:xfrm>
          <a:prstGeom prst="rect">
            <a:avLst/>
          </a:prstGeom>
        </p:spPr>
      </p:pic>
      <p:sp>
        <p:nvSpPr>
          <p:cNvPr id="5" name="Rectangle 4"/>
          <p:cNvSpPr/>
          <p:nvPr/>
        </p:nvSpPr>
        <p:spPr>
          <a:xfrm>
            <a:off x="360484" y="4242220"/>
            <a:ext cx="8203223" cy="923330"/>
          </a:xfrm>
          <a:prstGeom prst="rect">
            <a:avLst/>
          </a:prstGeom>
        </p:spPr>
        <p:txBody>
          <a:bodyPr wrap="square">
            <a:spAutoFit/>
          </a:bodyPr>
          <a:lstStyle/>
          <a:p>
            <a:pPr marL="285750" indent="-285750">
              <a:buFont typeface="Arial" panose="020B0604020202020204" pitchFamily="34" charset="0"/>
              <a:buChar char="•"/>
            </a:pPr>
            <a:r>
              <a:rPr lang="en-US" dirty="0" smtClean="0"/>
              <a:t>The computer vision models outputs </a:t>
            </a:r>
            <a:r>
              <a:rPr lang="en-US" dirty="0"/>
              <a:t>a matrix of shape  (m,128)(m,128)  that encodes each input face image into a 128-dimensional </a:t>
            </a:r>
            <a:r>
              <a:rPr lang="en-US" dirty="0" smtClean="0"/>
              <a:t>vector</a:t>
            </a:r>
          </a:p>
          <a:p>
            <a:pPr marL="285750" indent="-285750">
              <a:buFont typeface="Arial" panose="020B0604020202020204" pitchFamily="34" charset="0"/>
              <a:buChar char="•"/>
            </a:pPr>
            <a:r>
              <a:rPr lang="en-US" dirty="0"/>
              <a:t>You then use the encodings the compare two face</a:t>
            </a:r>
          </a:p>
        </p:txBody>
      </p:sp>
    </p:spTree>
    <p:extLst>
      <p:ext uri="{BB962C8B-B14F-4D97-AF65-F5344CB8AC3E}">
        <p14:creationId xmlns:p14="http://schemas.microsoft.com/office/powerpoint/2010/main" val="26736667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1737"/>
            <a:ext cx="7886700" cy="1051602"/>
          </a:xfrm>
        </p:spPr>
        <p:txBody>
          <a:bodyPr/>
          <a:lstStyle/>
          <a:p>
            <a:r>
              <a:rPr lang="en-US" dirty="0" smtClean="0"/>
              <a:t>Object tracking</a:t>
            </a:r>
            <a:endParaRPr lang="en-US" dirty="0"/>
          </a:p>
        </p:txBody>
      </p:sp>
      <p:pic>
        <p:nvPicPr>
          <p:cNvPr id="5" name="Media1">
            <a:hlinkClick r:id="" action="ppaction://media"/>
          </p:cNvPr>
          <p:cNvPicPr>
            <a:picLocks noChangeAspect="1"/>
          </p:cNvPicPr>
          <p:nvPr>
            <a:videoFile r:link="rId1"/>
            <p:extLst>
              <p:ext uri="{DAA4B4D4-6D71-4841-9C94-3DE7FCFB9230}">
                <p14:media xmlns:p14="http://schemas.microsoft.com/office/powerpoint/2010/main" r:embed="rId2">
                  <p14:trim st="8720"/>
                </p14:media>
              </p:ext>
            </p:extLst>
          </p:nvPr>
        </p:nvPicPr>
        <p:blipFill rotWithShape="1">
          <a:blip r:embed="rId4"/>
          <a:srcRect r="5302"/>
          <a:stretch>
            <a:fillRect/>
          </a:stretch>
        </p:blipFill>
        <p:spPr>
          <a:xfrm>
            <a:off x="628650" y="1487299"/>
            <a:ext cx="8009853" cy="4757806"/>
          </a:xfrm>
          <a:prstGeom prst="rect">
            <a:avLst/>
          </a:prstGeom>
        </p:spPr>
      </p:pic>
      <p:pic>
        <p:nvPicPr>
          <p:cNvPr id="4" name="Picture 3"/>
          <p:cNvPicPr>
            <a:picLocks noChangeAspect="1"/>
          </p:cNvPicPr>
          <p:nvPr/>
        </p:nvPicPr>
        <p:blipFill>
          <a:blip r:embed="rId5"/>
          <a:stretch>
            <a:fillRect/>
          </a:stretch>
        </p:blipFill>
        <p:spPr>
          <a:xfrm>
            <a:off x="5118266" y="161737"/>
            <a:ext cx="3759058" cy="5529536"/>
          </a:xfrm>
          <a:prstGeom prst="rect">
            <a:avLst/>
          </a:prstGeom>
        </p:spPr>
      </p:pic>
    </p:spTree>
    <p:extLst>
      <p:ext uri="{BB962C8B-B14F-4D97-AF65-F5344CB8AC3E}">
        <p14:creationId xmlns:p14="http://schemas.microsoft.com/office/powerpoint/2010/main" val="1847469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t>
            </a:r>
            <a:r>
              <a:rPr lang="en-US" dirty="0" err="1" smtClean="0"/>
              <a:t>Practicals</a:t>
            </a:r>
            <a:endParaRPr lang="en-US" dirty="0"/>
          </a:p>
        </p:txBody>
      </p:sp>
      <p:sp>
        <p:nvSpPr>
          <p:cNvPr id="3" name="Content Placeholder 2"/>
          <p:cNvSpPr>
            <a:spLocks noGrp="1"/>
          </p:cNvSpPr>
          <p:nvPr>
            <p:ph idx="1"/>
          </p:nvPr>
        </p:nvSpPr>
        <p:spPr/>
        <p:txBody>
          <a:bodyPr>
            <a:normAutofit/>
          </a:bodyPr>
          <a:lstStyle/>
          <a:p>
            <a:pPr>
              <a:buFont typeface="Courier New" panose="02070309020205020404" pitchFamily="49" charset="0"/>
              <a:buChar char="o"/>
            </a:pPr>
            <a:r>
              <a:rPr lang="en-US" b="1" dirty="0" smtClean="0"/>
              <a:t>Practical 1 – Transfer learning</a:t>
            </a:r>
          </a:p>
          <a:p>
            <a:pPr>
              <a:buFont typeface="Courier New" panose="02070309020205020404" pitchFamily="49" charset="0"/>
              <a:buChar char="o"/>
            </a:pPr>
            <a:r>
              <a:rPr lang="en-US" b="1" dirty="0"/>
              <a:t>Practical 2 – Object tracking in a video stream</a:t>
            </a:r>
          </a:p>
          <a:p>
            <a:pPr>
              <a:buFont typeface="Courier New" panose="02070309020205020404" pitchFamily="49" charset="0"/>
              <a:buChar char="o"/>
            </a:pPr>
            <a:r>
              <a:rPr lang="en-US" dirty="0" smtClean="0"/>
              <a:t>Practical </a:t>
            </a:r>
            <a:r>
              <a:rPr lang="en-US" dirty="0" smtClean="0"/>
              <a:t>3 – Face verification and recognition</a:t>
            </a:r>
          </a:p>
          <a:p>
            <a:pPr>
              <a:buFont typeface="Courier New" panose="02070309020205020404" pitchFamily="49" charset="0"/>
              <a:buChar char="o"/>
            </a:pPr>
            <a:r>
              <a:rPr lang="en-US" dirty="0" smtClean="0"/>
              <a:t>Practical 4 </a:t>
            </a:r>
            <a:r>
              <a:rPr lang="en-US" dirty="0"/>
              <a:t>– Autonomous driving cars</a:t>
            </a:r>
          </a:p>
          <a:p>
            <a:endParaRPr lang="en-US" dirty="0"/>
          </a:p>
          <a:p>
            <a:r>
              <a:rPr lang="en-US" b="1" dirty="0" smtClean="0"/>
              <a:t>You are only responsible for </a:t>
            </a:r>
            <a:r>
              <a:rPr lang="en-US" b="1" dirty="0" err="1" smtClean="0"/>
              <a:t>Practicals</a:t>
            </a:r>
            <a:r>
              <a:rPr lang="en-US" b="1" dirty="0" smtClean="0"/>
              <a:t> 1 and </a:t>
            </a:r>
            <a:r>
              <a:rPr lang="en-US" b="1" dirty="0" smtClean="0"/>
              <a:t>2!!!</a:t>
            </a:r>
            <a:endParaRPr lang="en-US" dirty="0" smtClean="0"/>
          </a:p>
          <a:p>
            <a:pPr lvl="1"/>
            <a:r>
              <a:rPr lang="en-US" dirty="0" smtClean="0"/>
              <a:t>That is, their content is related to some questions in Assignment 2 </a:t>
            </a:r>
          </a:p>
          <a:p>
            <a:r>
              <a:rPr lang="en-US" dirty="0" err="1" smtClean="0"/>
              <a:t>Practicals</a:t>
            </a:r>
            <a:r>
              <a:rPr lang="en-US" dirty="0" smtClean="0"/>
              <a:t> 2 and 3 are a bit advanced and you should not stress yourself about </a:t>
            </a:r>
            <a:r>
              <a:rPr lang="en-US" smtClean="0"/>
              <a:t>them </a:t>
            </a:r>
          </a:p>
          <a:p>
            <a:pPr lvl="1"/>
            <a:r>
              <a:rPr lang="en-US" smtClean="0"/>
              <a:t>They </a:t>
            </a:r>
            <a:r>
              <a:rPr lang="en-US" dirty="0" smtClean="0"/>
              <a:t>are provided for those of you who are curious about the topic of computer vision and want to explore the state of the art in the field</a:t>
            </a:r>
            <a:endParaRPr lang="en-US" dirty="0"/>
          </a:p>
        </p:txBody>
      </p:sp>
    </p:spTree>
    <p:extLst>
      <p:ext uri="{BB962C8B-B14F-4D97-AF65-F5344CB8AC3E}">
        <p14:creationId xmlns:p14="http://schemas.microsoft.com/office/powerpoint/2010/main" val="36249425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1"/>
            <a:ext cx="8763000" cy="152400"/>
          </a:xfrm>
        </p:spPr>
        <p:txBody>
          <a:bodyPr>
            <a:noAutofit/>
          </a:bodyPr>
          <a:lstStyle/>
          <a:p>
            <a:r>
              <a:rPr lang="en-NZ" sz="2400" dirty="0" smtClean="0"/>
              <a:t>Each convolution layer generates as output several feature maps</a:t>
            </a:r>
            <a:endParaRPr lang="en-NZ" sz="2400" dirty="0"/>
          </a:p>
        </p:txBody>
      </p:sp>
      <p:pic>
        <p:nvPicPr>
          <p:cNvPr id="4" name="Picture 3"/>
          <p:cNvPicPr>
            <a:picLocks noChangeAspect="1"/>
          </p:cNvPicPr>
          <p:nvPr/>
        </p:nvPicPr>
        <p:blipFill>
          <a:blip r:embed="rId2"/>
          <a:stretch>
            <a:fillRect/>
          </a:stretch>
        </p:blipFill>
        <p:spPr>
          <a:xfrm>
            <a:off x="1192720" y="1905000"/>
            <a:ext cx="6758559" cy="4629150"/>
          </a:xfrm>
          <a:prstGeom prst="rect">
            <a:avLst/>
          </a:prstGeom>
        </p:spPr>
      </p:pic>
      <p:sp>
        <p:nvSpPr>
          <p:cNvPr id="10" name="Rectangle 9"/>
          <p:cNvSpPr/>
          <p:nvPr/>
        </p:nvSpPr>
        <p:spPr>
          <a:xfrm>
            <a:off x="5813011" y="1316027"/>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563080" y="1316027"/>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811305" y="1535881"/>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562600" y="1548965"/>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668290" y="1320365"/>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668290" y="1548965"/>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915940" y="1320365"/>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915940" y="1548965"/>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520142" y="1316430"/>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270211" y="1316430"/>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70211" y="1544627"/>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515818" y="1545030"/>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7220331" y="1540289"/>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975204" y="1311689"/>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223429" y="1311732"/>
            <a:ext cx="2286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974724" y="1544627"/>
            <a:ext cx="228600" cy="2286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51041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NZ" sz="2400" dirty="0" smtClean="0"/>
              <a:t>Recap </a:t>
            </a:r>
            <a:r>
              <a:rPr lang="en-NZ" sz="2400" dirty="0" smtClean="0"/>
              <a:t>that a </a:t>
            </a:r>
            <a:r>
              <a:rPr lang="en-NZ" sz="2400" dirty="0" smtClean="0"/>
              <a:t>convolutional neural networks </a:t>
            </a:r>
            <a:r>
              <a:rPr lang="en-NZ" sz="2400" dirty="0" smtClean="0"/>
              <a:t>architecture is just a concatenation of convolution and pooling layers that ends up in one or more fully connected layers</a:t>
            </a:r>
            <a:endParaRPr lang="en-US" sz="2400" dirty="0"/>
          </a:p>
        </p:txBody>
      </p:sp>
      <p:pic>
        <p:nvPicPr>
          <p:cNvPr id="1026" name="Picture 2" descr="http://www.pyimagesearch.com/wp-content/uploads/2017/03/imagenet_vgg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7915413"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8670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dirty="0"/>
              <a:t>Example Architecture: </a:t>
            </a:r>
            <a:r>
              <a:rPr lang="en-US" dirty="0" smtClean="0"/>
              <a:t>Overview</a:t>
            </a:r>
            <a:endParaRPr lang="en-US" dirty="0"/>
          </a:p>
        </p:txBody>
      </p:sp>
      <p:sp>
        <p:nvSpPr>
          <p:cNvPr id="3" name="Content Placeholder 2"/>
          <p:cNvSpPr>
            <a:spLocks noGrp="1"/>
          </p:cNvSpPr>
          <p:nvPr>
            <p:ph idx="1"/>
          </p:nvPr>
        </p:nvSpPr>
        <p:spPr>
          <a:xfrm>
            <a:off x="0" y="1295400"/>
            <a:ext cx="9144000" cy="4876800"/>
          </a:xfrm>
        </p:spPr>
        <p:txBody>
          <a:bodyPr>
            <a:normAutofit fontScale="92500" lnSpcReduction="10000"/>
          </a:bodyPr>
          <a:lstStyle/>
          <a:p>
            <a:r>
              <a:rPr lang="en-US" dirty="0" smtClean="0"/>
              <a:t>A </a:t>
            </a:r>
            <a:r>
              <a:rPr lang="en-US" dirty="0"/>
              <a:t>simple </a:t>
            </a:r>
            <a:r>
              <a:rPr lang="en-US" dirty="0" err="1"/>
              <a:t>ConvNet</a:t>
            </a:r>
            <a:r>
              <a:rPr lang="en-US" dirty="0"/>
              <a:t> for </a:t>
            </a:r>
            <a:r>
              <a:rPr lang="en-US" dirty="0" smtClean="0"/>
              <a:t>Image classification </a:t>
            </a:r>
            <a:r>
              <a:rPr lang="en-US" dirty="0"/>
              <a:t>could have the </a:t>
            </a:r>
            <a:r>
              <a:rPr lang="en-US" dirty="0" smtClean="0"/>
              <a:t>architecture:</a:t>
            </a:r>
          </a:p>
          <a:p>
            <a:pPr lvl="1"/>
            <a:r>
              <a:rPr lang="en-US" dirty="0" smtClean="0"/>
              <a:t>[</a:t>
            </a:r>
            <a:r>
              <a:rPr lang="en-US" dirty="0"/>
              <a:t>INPUT - CONV - RELU - POOL - FC]. </a:t>
            </a:r>
            <a:endParaRPr lang="en-US" dirty="0" smtClean="0"/>
          </a:p>
          <a:p>
            <a:r>
              <a:rPr lang="en-US" dirty="0" smtClean="0"/>
              <a:t>In </a:t>
            </a:r>
            <a:r>
              <a:rPr lang="en-US" dirty="0"/>
              <a:t>more detail:</a:t>
            </a:r>
          </a:p>
          <a:p>
            <a:r>
              <a:rPr lang="en-US" dirty="0" smtClean="0"/>
              <a:t>INPUT </a:t>
            </a:r>
            <a:r>
              <a:rPr lang="en-US" dirty="0"/>
              <a:t>[32x32x3] will hold the raw pixel values of the image, in this case an image of width 32, height 32, and with three color channels R,G,B.</a:t>
            </a:r>
          </a:p>
          <a:p>
            <a:r>
              <a:rPr lang="en-US" dirty="0"/>
              <a:t>CONV layer will compute the output of neurons that are connected to local regions in the input, each computing a dot product between their weights and a small region they are connected to in the input volume. This may result in </a:t>
            </a:r>
            <a:r>
              <a:rPr lang="en-US" dirty="0" smtClean="0"/>
              <a:t>a volume </a:t>
            </a:r>
            <a:r>
              <a:rPr lang="en-US" dirty="0"/>
              <a:t>such as [32x32x12] if we decided to use 12 </a:t>
            </a:r>
            <a:r>
              <a:rPr lang="en-US" dirty="0" smtClean="0"/>
              <a:t>filters/kernels.</a:t>
            </a:r>
            <a:endParaRPr lang="en-US" dirty="0"/>
          </a:p>
          <a:p>
            <a:r>
              <a:rPr lang="en-US" dirty="0"/>
              <a:t>RELU layer will apply an elementwise activation function, such as the max(0,x</a:t>
            </a:r>
            <a:r>
              <a:rPr lang="en-US" dirty="0" smtClean="0"/>
              <a:t>)  </a:t>
            </a:r>
            <a:r>
              <a:rPr lang="en-US" dirty="0" err="1" smtClean="0"/>
              <a:t>thresholding</a:t>
            </a:r>
            <a:r>
              <a:rPr lang="en-US" dirty="0" smtClean="0"/>
              <a:t> </a:t>
            </a:r>
            <a:r>
              <a:rPr lang="en-US" dirty="0"/>
              <a:t>at zero. This leaves the size of the volume unchanged ([32x32x12]).</a:t>
            </a:r>
          </a:p>
          <a:p>
            <a:r>
              <a:rPr lang="en-US" dirty="0"/>
              <a:t>POOL layer will perform a </a:t>
            </a:r>
            <a:r>
              <a:rPr lang="en-US" dirty="0" err="1"/>
              <a:t>downsampling</a:t>
            </a:r>
            <a:r>
              <a:rPr lang="en-US" dirty="0"/>
              <a:t> operation along the spatial dimensions (width, height), resulting in volume such as [16x16x12].</a:t>
            </a:r>
          </a:p>
          <a:p>
            <a:r>
              <a:rPr lang="en-US" dirty="0"/>
              <a:t>FC (i.e. fully-connected) layer will compute the class scores, resulting in volume of size [1x1x10], where each of the 10 numbers correspond to a class score, such as among the 10 categories of CIFAR-10. As with ordinary Neural Networks and as the name implies, each neuron in this layer will be connected to all the </a:t>
            </a:r>
            <a:r>
              <a:rPr lang="en-US" dirty="0" smtClean="0"/>
              <a:t>neurons in </a:t>
            </a:r>
            <a:r>
              <a:rPr lang="en-US" dirty="0"/>
              <a:t>the previous </a:t>
            </a:r>
            <a:r>
              <a:rPr lang="en-US" dirty="0" smtClean="0"/>
              <a:t>layer.</a:t>
            </a:r>
            <a:endParaRPr lang="en-US" dirty="0"/>
          </a:p>
        </p:txBody>
      </p:sp>
    </p:spTree>
    <p:extLst>
      <p:ext uri="{BB962C8B-B14F-4D97-AF65-F5344CB8AC3E}">
        <p14:creationId xmlns:p14="http://schemas.microsoft.com/office/powerpoint/2010/main" val="3897269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7160" y="80012"/>
            <a:ext cx="9085647" cy="994172"/>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sz="2800" dirty="0"/>
              <a:t>What are deep convolutional networks learning?</a:t>
            </a:r>
          </a:p>
        </p:txBody>
      </p:sp>
      <p:sp>
        <p:nvSpPr>
          <p:cNvPr id="9" name="TextBox 8"/>
          <p:cNvSpPr txBox="1"/>
          <p:nvPr/>
        </p:nvSpPr>
        <p:spPr>
          <a:xfrm>
            <a:off x="2240273" y="6417220"/>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2</a:t>
            </a:r>
          </a:p>
        </p:txBody>
      </p:sp>
      <p:sp>
        <p:nvSpPr>
          <p:cNvPr id="23" name="TextBox 22"/>
          <p:cNvSpPr txBox="1"/>
          <p:nvPr/>
        </p:nvSpPr>
        <p:spPr>
          <a:xfrm>
            <a:off x="5893423" y="6415889"/>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4</a:t>
            </a:r>
          </a:p>
        </p:txBody>
      </p:sp>
      <p:sp>
        <p:nvSpPr>
          <p:cNvPr id="31" name="TextBox 30"/>
          <p:cNvSpPr txBox="1"/>
          <p:nvPr/>
        </p:nvSpPr>
        <p:spPr>
          <a:xfrm>
            <a:off x="4175649" y="6417220"/>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3</a:t>
            </a:r>
          </a:p>
        </p:txBody>
      </p:sp>
      <p:sp>
        <p:nvSpPr>
          <p:cNvPr id="32" name="TextBox 31"/>
          <p:cNvSpPr txBox="1"/>
          <p:nvPr/>
        </p:nvSpPr>
        <p:spPr>
          <a:xfrm>
            <a:off x="7669823" y="6417220"/>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5</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9092" y="5174797"/>
            <a:ext cx="1297188" cy="1270022"/>
          </a:xfrm>
          <a:prstGeom prst="rect">
            <a:avLst/>
          </a:prstGeom>
        </p:spPr>
      </p:pic>
      <p:pic>
        <p:nvPicPr>
          <p:cNvPr id="3" name="Picture 2"/>
          <p:cNvPicPr>
            <a:picLocks noChangeAspect="1"/>
          </p:cNvPicPr>
          <p:nvPr/>
        </p:nvPicPr>
        <p:blipFill>
          <a:blip r:embed="rId3"/>
          <a:stretch>
            <a:fillRect/>
          </a:stretch>
        </p:blipFill>
        <p:spPr>
          <a:xfrm>
            <a:off x="3982630" y="5194705"/>
            <a:ext cx="1260402" cy="1250114"/>
          </a:xfrm>
          <a:prstGeom prst="rect">
            <a:avLst/>
          </a:prstGeom>
        </p:spPr>
      </p:pic>
      <p:pic>
        <p:nvPicPr>
          <p:cNvPr id="15" name="Picture 14"/>
          <p:cNvPicPr>
            <a:picLocks noChangeAspect="1"/>
          </p:cNvPicPr>
          <p:nvPr/>
        </p:nvPicPr>
        <p:blipFill>
          <a:blip r:embed="rId4"/>
          <a:stretch>
            <a:fillRect/>
          </a:stretch>
        </p:blipFill>
        <p:spPr>
          <a:xfrm>
            <a:off x="5722243" y="5194705"/>
            <a:ext cx="1297188" cy="1250114"/>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682102284"/>
              </p:ext>
            </p:extLst>
          </p:nvPr>
        </p:nvGraphicFramePr>
        <p:xfrm>
          <a:off x="3977369" y="5194706"/>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5"/>
          <a:stretch>
            <a:fillRect/>
          </a:stretch>
        </p:blipFill>
        <p:spPr>
          <a:xfrm>
            <a:off x="7498643" y="5174584"/>
            <a:ext cx="1297188" cy="1270235"/>
          </a:xfrm>
          <a:prstGeom prst="rect">
            <a:avLst/>
          </a:prstGeom>
        </p:spPr>
      </p:pic>
      <p:graphicFrame>
        <p:nvGraphicFramePr>
          <p:cNvPr id="38" name="Table 37"/>
          <p:cNvGraphicFramePr>
            <a:graphicFrameLocks noGrp="1"/>
          </p:cNvGraphicFramePr>
          <p:nvPr>
            <p:extLst>
              <p:ext uri="{D42A27DB-BD31-4B8C-83A1-F6EECF244321}">
                <p14:modId xmlns:p14="http://schemas.microsoft.com/office/powerpoint/2010/main" val="1397868470"/>
              </p:ext>
            </p:extLst>
          </p:nvPr>
        </p:nvGraphicFramePr>
        <p:xfrm>
          <a:off x="2084855" y="5174584"/>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7" name="Group 26"/>
          <p:cNvGrpSpPr/>
          <p:nvPr/>
        </p:nvGrpSpPr>
        <p:grpSpPr>
          <a:xfrm>
            <a:off x="294493" y="5174585"/>
            <a:ext cx="1297188" cy="1610478"/>
            <a:chOff x="423766" y="1226239"/>
            <a:chExt cx="1729584" cy="2147304"/>
          </a:xfrm>
        </p:grpSpPr>
        <p:pic>
          <p:nvPicPr>
            <p:cNvPr id="26" name="Picture 25"/>
            <p:cNvPicPr>
              <a:picLocks noChangeAspect="1"/>
            </p:cNvPicPr>
            <p:nvPr/>
          </p:nvPicPr>
          <p:blipFill>
            <a:blip r:embed="rId6"/>
            <a:stretch>
              <a:fillRect/>
            </a:stretch>
          </p:blipFill>
          <p:spPr>
            <a:xfrm>
              <a:off x="423766" y="1226239"/>
              <a:ext cx="1729584" cy="1693646"/>
            </a:xfrm>
            <a:prstGeom prst="rect">
              <a:avLst/>
            </a:prstGeom>
          </p:spPr>
        </p:pic>
        <p:sp>
          <p:nvSpPr>
            <p:cNvPr id="50" name="TextBox 49"/>
            <p:cNvSpPr txBox="1"/>
            <p:nvPr/>
          </p:nvSpPr>
          <p:spPr>
            <a:xfrm>
              <a:off x="649606" y="2881100"/>
              <a:ext cx="1334127" cy="492443"/>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1</a:t>
              </a:r>
            </a:p>
          </p:txBody>
        </p:sp>
      </p:grpSp>
      <p:sp>
        <p:nvSpPr>
          <p:cNvPr id="5" name="Rectangle 4"/>
          <p:cNvSpPr/>
          <p:nvPr/>
        </p:nvSpPr>
        <p:spPr>
          <a:xfrm>
            <a:off x="360472" y="3909521"/>
            <a:ext cx="7965830" cy="923330"/>
          </a:xfrm>
          <a:prstGeom prst="rect">
            <a:avLst/>
          </a:prstGeom>
        </p:spPr>
        <p:txBody>
          <a:bodyPr wrap="square">
            <a:spAutoFit/>
          </a:bodyPr>
          <a:lstStyle/>
          <a:p>
            <a:pPr marL="285750" indent="-285750">
              <a:buFont typeface="Arial" panose="020B0604020202020204" pitchFamily="34" charset="0"/>
              <a:buChar char="•"/>
            </a:pPr>
            <a:r>
              <a:rPr lang="en-US" dirty="0" smtClean="0"/>
              <a:t>We can look at what </a:t>
            </a:r>
            <a:r>
              <a:rPr lang="en-US" dirty="0"/>
              <a:t>are the image patches that maximize </a:t>
            </a:r>
            <a:r>
              <a:rPr lang="en-US" dirty="0" smtClean="0"/>
              <a:t>a </a:t>
            </a:r>
            <a:r>
              <a:rPr lang="en-US" dirty="0"/>
              <a:t>unit's </a:t>
            </a:r>
            <a:r>
              <a:rPr lang="en-US" dirty="0" smtClean="0"/>
              <a:t>activation?</a:t>
            </a:r>
          </a:p>
          <a:p>
            <a:pPr marL="285750" indent="-285750">
              <a:buFont typeface="Arial" panose="020B0604020202020204" pitchFamily="34" charset="0"/>
              <a:buChar char="•"/>
            </a:pPr>
            <a:r>
              <a:rPr lang="en-US" dirty="0" smtClean="0"/>
              <a:t>So </a:t>
            </a:r>
            <a:r>
              <a:rPr lang="en-US" dirty="0"/>
              <a:t>in other words </a:t>
            </a:r>
            <a:r>
              <a:rPr lang="en-US" dirty="0" smtClean="0"/>
              <a:t>pass your </a:t>
            </a:r>
            <a:r>
              <a:rPr lang="en-US" dirty="0"/>
              <a:t>training set through your neural network, and figure out what is the image that maximizes that particular unit's activation. </a:t>
            </a:r>
          </a:p>
        </p:txBody>
      </p:sp>
      <p:pic>
        <p:nvPicPr>
          <p:cNvPr id="18" name="Picture 2" descr="http://www.pyimagesearch.com/wp-content/uploads/2017/03/imagenet_vgg16.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0273" y="709247"/>
            <a:ext cx="5020746" cy="2948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92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3" grpId="0"/>
      <p:bldP spid="31" grpId="0"/>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237392" y="47029"/>
            <a:ext cx="9085647" cy="994172"/>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sz="3300" dirty="0"/>
              <a:t>Visualizing deep layers: Layer 1</a:t>
            </a:r>
          </a:p>
        </p:txBody>
      </p:sp>
      <p:sp>
        <p:nvSpPr>
          <p:cNvPr id="9" name="TextBox 8"/>
          <p:cNvSpPr txBox="1"/>
          <p:nvPr/>
        </p:nvSpPr>
        <p:spPr>
          <a:xfrm>
            <a:off x="2263605" y="2191944"/>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2</a:t>
            </a:r>
          </a:p>
        </p:txBody>
      </p:sp>
      <p:sp>
        <p:nvSpPr>
          <p:cNvPr id="23" name="TextBox 22"/>
          <p:cNvSpPr txBox="1"/>
          <p:nvPr/>
        </p:nvSpPr>
        <p:spPr>
          <a:xfrm>
            <a:off x="5916755" y="2190613"/>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4</a:t>
            </a:r>
          </a:p>
        </p:txBody>
      </p:sp>
      <p:sp>
        <p:nvSpPr>
          <p:cNvPr id="31" name="TextBox 30"/>
          <p:cNvSpPr txBox="1"/>
          <p:nvPr/>
        </p:nvSpPr>
        <p:spPr>
          <a:xfrm>
            <a:off x="4198981" y="2191944"/>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3</a:t>
            </a:r>
          </a:p>
        </p:txBody>
      </p:sp>
      <p:sp>
        <p:nvSpPr>
          <p:cNvPr id="32" name="TextBox 31"/>
          <p:cNvSpPr txBox="1"/>
          <p:nvPr/>
        </p:nvSpPr>
        <p:spPr>
          <a:xfrm>
            <a:off x="7693155" y="2191944"/>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5</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2424" y="949521"/>
            <a:ext cx="1297188" cy="1270022"/>
          </a:xfrm>
          <a:prstGeom prst="rect">
            <a:avLst/>
          </a:prstGeom>
        </p:spPr>
      </p:pic>
      <p:pic>
        <p:nvPicPr>
          <p:cNvPr id="3" name="Picture 2"/>
          <p:cNvPicPr>
            <a:picLocks noChangeAspect="1"/>
          </p:cNvPicPr>
          <p:nvPr/>
        </p:nvPicPr>
        <p:blipFill>
          <a:blip r:embed="rId3"/>
          <a:stretch>
            <a:fillRect/>
          </a:stretch>
        </p:blipFill>
        <p:spPr>
          <a:xfrm>
            <a:off x="4005962" y="969429"/>
            <a:ext cx="1260402" cy="1250114"/>
          </a:xfrm>
          <a:prstGeom prst="rect">
            <a:avLst/>
          </a:prstGeom>
        </p:spPr>
      </p:pic>
      <p:pic>
        <p:nvPicPr>
          <p:cNvPr id="15" name="Picture 14"/>
          <p:cNvPicPr>
            <a:picLocks noChangeAspect="1"/>
          </p:cNvPicPr>
          <p:nvPr/>
        </p:nvPicPr>
        <p:blipFill>
          <a:blip r:embed="rId4"/>
          <a:stretch>
            <a:fillRect/>
          </a:stretch>
        </p:blipFill>
        <p:spPr>
          <a:xfrm>
            <a:off x="5745575" y="969429"/>
            <a:ext cx="1297188" cy="1250114"/>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1811225481"/>
              </p:ext>
            </p:extLst>
          </p:nvPr>
        </p:nvGraphicFramePr>
        <p:xfrm>
          <a:off x="4000701" y="969430"/>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5"/>
          <a:stretch>
            <a:fillRect/>
          </a:stretch>
        </p:blipFill>
        <p:spPr>
          <a:xfrm>
            <a:off x="7521975" y="949308"/>
            <a:ext cx="1297188" cy="1270235"/>
          </a:xfrm>
          <a:prstGeom prst="rect">
            <a:avLst/>
          </a:prstGeom>
        </p:spPr>
      </p:pic>
      <p:graphicFrame>
        <p:nvGraphicFramePr>
          <p:cNvPr id="38" name="Table 37"/>
          <p:cNvGraphicFramePr>
            <a:graphicFrameLocks noGrp="1"/>
          </p:cNvGraphicFramePr>
          <p:nvPr>
            <p:extLst>
              <p:ext uri="{D42A27DB-BD31-4B8C-83A1-F6EECF244321}">
                <p14:modId xmlns:p14="http://schemas.microsoft.com/office/powerpoint/2010/main" val="3265789051"/>
              </p:ext>
            </p:extLst>
          </p:nvPr>
        </p:nvGraphicFramePr>
        <p:xfrm>
          <a:off x="2108187" y="949308"/>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7" name="Group 26"/>
          <p:cNvGrpSpPr/>
          <p:nvPr/>
        </p:nvGrpSpPr>
        <p:grpSpPr>
          <a:xfrm>
            <a:off x="317825" y="949309"/>
            <a:ext cx="1297188" cy="1610478"/>
            <a:chOff x="423766" y="1226239"/>
            <a:chExt cx="1729584" cy="2147304"/>
          </a:xfrm>
        </p:grpSpPr>
        <p:pic>
          <p:nvPicPr>
            <p:cNvPr id="26" name="Picture 25"/>
            <p:cNvPicPr>
              <a:picLocks noChangeAspect="1"/>
            </p:cNvPicPr>
            <p:nvPr/>
          </p:nvPicPr>
          <p:blipFill>
            <a:blip r:embed="rId6"/>
            <a:stretch>
              <a:fillRect/>
            </a:stretch>
          </p:blipFill>
          <p:spPr>
            <a:xfrm>
              <a:off x="423766" y="1226239"/>
              <a:ext cx="1729584" cy="1693646"/>
            </a:xfrm>
            <a:prstGeom prst="rect">
              <a:avLst/>
            </a:prstGeom>
          </p:spPr>
        </p:pic>
        <p:sp>
          <p:nvSpPr>
            <p:cNvPr id="50" name="TextBox 49"/>
            <p:cNvSpPr txBox="1"/>
            <p:nvPr/>
          </p:nvSpPr>
          <p:spPr>
            <a:xfrm>
              <a:off x="649606" y="2881100"/>
              <a:ext cx="1334127" cy="492443"/>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1</a:t>
              </a:r>
            </a:p>
          </p:txBody>
        </p:sp>
      </p:grpSp>
      <p:pic>
        <p:nvPicPr>
          <p:cNvPr id="16" name="Picture 15">
            <a:extLst>
              <a:ext uri="{FF2B5EF4-FFF2-40B4-BE49-F238E27FC236}">
                <a16:creationId xmlns:a16="http://schemas.microsoft.com/office/drawing/2014/main" id="{E34F823B-C7C8-4D93-92F7-2D9D5AAFB3B1}"/>
              </a:ext>
            </a:extLst>
          </p:cNvPr>
          <p:cNvPicPr>
            <a:picLocks noChangeAspect="1"/>
          </p:cNvPicPr>
          <p:nvPr/>
        </p:nvPicPr>
        <p:blipFill>
          <a:blip r:embed="rId6"/>
          <a:stretch>
            <a:fillRect/>
          </a:stretch>
        </p:blipFill>
        <p:spPr>
          <a:xfrm>
            <a:off x="2500806" y="2945424"/>
            <a:ext cx="3656920" cy="3580936"/>
          </a:xfrm>
          <a:prstGeom prst="rect">
            <a:avLst/>
          </a:prstGeom>
        </p:spPr>
      </p:pic>
      <p:sp>
        <p:nvSpPr>
          <p:cNvPr id="5" name="Rectangle 4"/>
          <p:cNvSpPr/>
          <p:nvPr/>
        </p:nvSpPr>
        <p:spPr>
          <a:xfrm>
            <a:off x="237392" y="773723"/>
            <a:ext cx="1459523" cy="1786064"/>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p:cNvSpPr txBox="1"/>
          <p:nvPr/>
        </p:nvSpPr>
        <p:spPr>
          <a:xfrm>
            <a:off x="6329548" y="3146961"/>
            <a:ext cx="2489615" cy="1477328"/>
          </a:xfrm>
          <a:prstGeom prst="rect">
            <a:avLst/>
          </a:prstGeom>
          <a:noFill/>
        </p:spPr>
        <p:txBody>
          <a:bodyPr wrap="square" rtlCol="0">
            <a:spAutoFit/>
          </a:bodyPr>
          <a:lstStyle/>
          <a:p>
            <a:r>
              <a:rPr lang="en-NZ" dirty="0" smtClean="0"/>
              <a:t>The first layers learn low level features about an image: vertical, horizontal, diagonal edges and textures. </a:t>
            </a:r>
            <a:endParaRPr lang="en-NZ" dirty="0"/>
          </a:p>
        </p:txBody>
      </p:sp>
    </p:spTree>
    <p:extLst>
      <p:ext uri="{BB962C8B-B14F-4D97-AF65-F5344CB8AC3E}">
        <p14:creationId xmlns:p14="http://schemas.microsoft.com/office/powerpoint/2010/main" val="359502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17825" y="67256"/>
            <a:ext cx="9085647" cy="994172"/>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sz="3300" dirty="0"/>
              <a:t>Visualizing deep layers: Layer 2</a:t>
            </a:r>
          </a:p>
        </p:txBody>
      </p:sp>
      <p:sp>
        <p:nvSpPr>
          <p:cNvPr id="9" name="TextBox 8"/>
          <p:cNvSpPr txBox="1"/>
          <p:nvPr/>
        </p:nvSpPr>
        <p:spPr>
          <a:xfrm>
            <a:off x="2263605" y="2042476"/>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2</a:t>
            </a:r>
          </a:p>
        </p:txBody>
      </p:sp>
      <p:sp>
        <p:nvSpPr>
          <p:cNvPr id="23" name="TextBox 22"/>
          <p:cNvSpPr txBox="1"/>
          <p:nvPr/>
        </p:nvSpPr>
        <p:spPr>
          <a:xfrm>
            <a:off x="5916755" y="2041145"/>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4</a:t>
            </a:r>
          </a:p>
        </p:txBody>
      </p:sp>
      <p:sp>
        <p:nvSpPr>
          <p:cNvPr id="31" name="TextBox 30"/>
          <p:cNvSpPr txBox="1"/>
          <p:nvPr/>
        </p:nvSpPr>
        <p:spPr>
          <a:xfrm>
            <a:off x="4198981" y="2042476"/>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3</a:t>
            </a:r>
          </a:p>
        </p:txBody>
      </p:sp>
      <p:sp>
        <p:nvSpPr>
          <p:cNvPr id="32" name="TextBox 31"/>
          <p:cNvSpPr txBox="1"/>
          <p:nvPr/>
        </p:nvSpPr>
        <p:spPr>
          <a:xfrm>
            <a:off x="7693155" y="2042476"/>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5</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2424" y="800053"/>
            <a:ext cx="1297188" cy="1270022"/>
          </a:xfrm>
          <a:prstGeom prst="rect">
            <a:avLst/>
          </a:prstGeom>
        </p:spPr>
      </p:pic>
      <p:pic>
        <p:nvPicPr>
          <p:cNvPr id="3" name="Picture 2"/>
          <p:cNvPicPr>
            <a:picLocks noChangeAspect="1"/>
          </p:cNvPicPr>
          <p:nvPr/>
        </p:nvPicPr>
        <p:blipFill>
          <a:blip r:embed="rId3"/>
          <a:stretch>
            <a:fillRect/>
          </a:stretch>
        </p:blipFill>
        <p:spPr>
          <a:xfrm>
            <a:off x="4005962" y="819961"/>
            <a:ext cx="1260402" cy="1250114"/>
          </a:xfrm>
          <a:prstGeom prst="rect">
            <a:avLst/>
          </a:prstGeom>
        </p:spPr>
      </p:pic>
      <p:pic>
        <p:nvPicPr>
          <p:cNvPr id="15" name="Picture 14"/>
          <p:cNvPicPr>
            <a:picLocks noChangeAspect="1"/>
          </p:cNvPicPr>
          <p:nvPr/>
        </p:nvPicPr>
        <p:blipFill>
          <a:blip r:embed="rId4"/>
          <a:stretch>
            <a:fillRect/>
          </a:stretch>
        </p:blipFill>
        <p:spPr>
          <a:xfrm>
            <a:off x="5745575" y="819961"/>
            <a:ext cx="1297188" cy="1250114"/>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544353674"/>
              </p:ext>
            </p:extLst>
          </p:nvPr>
        </p:nvGraphicFramePr>
        <p:xfrm>
          <a:off x="4000701" y="819962"/>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5"/>
          <a:stretch>
            <a:fillRect/>
          </a:stretch>
        </p:blipFill>
        <p:spPr>
          <a:xfrm>
            <a:off x="7521975" y="799840"/>
            <a:ext cx="1297188" cy="1270235"/>
          </a:xfrm>
          <a:prstGeom prst="rect">
            <a:avLst/>
          </a:prstGeom>
        </p:spPr>
      </p:pic>
      <p:graphicFrame>
        <p:nvGraphicFramePr>
          <p:cNvPr id="38" name="Table 37"/>
          <p:cNvGraphicFramePr>
            <a:graphicFrameLocks noGrp="1"/>
          </p:cNvGraphicFramePr>
          <p:nvPr>
            <p:extLst>
              <p:ext uri="{D42A27DB-BD31-4B8C-83A1-F6EECF244321}">
                <p14:modId xmlns:p14="http://schemas.microsoft.com/office/powerpoint/2010/main" val="3457990298"/>
              </p:ext>
            </p:extLst>
          </p:nvPr>
        </p:nvGraphicFramePr>
        <p:xfrm>
          <a:off x="2108187" y="799840"/>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7" name="Group 26"/>
          <p:cNvGrpSpPr/>
          <p:nvPr/>
        </p:nvGrpSpPr>
        <p:grpSpPr>
          <a:xfrm>
            <a:off x="317825" y="799841"/>
            <a:ext cx="1297188" cy="1610478"/>
            <a:chOff x="423766" y="1226239"/>
            <a:chExt cx="1729584" cy="2147304"/>
          </a:xfrm>
        </p:grpSpPr>
        <p:pic>
          <p:nvPicPr>
            <p:cNvPr id="26" name="Picture 25"/>
            <p:cNvPicPr>
              <a:picLocks noChangeAspect="1"/>
            </p:cNvPicPr>
            <p:nvPr/>
          </p:nvPicPr>
          <p:blipFill>
            <a:blip r:embed="rId6"/>
            <a:stretch>
              <a:fillRect/>
            </a:stretch>
          </p:blipFill>
          <p:spPr>
            <a:xfrm>
              <a:off x="423766" y="1226239"/>
              <a:ext cx="1729584" cy="1693646"/>
            </a:xfrm>
            <a:prstGeom prst="rect">
              <a:avLst/>
            </a:prstGeom>
          </p:spPr>
        </p:pic>
        <p:sp>
          <p:nvSpPr>
            <p:cNvPr id="50" name="TextBox 49"/>
            <p:cNvSpPr txBox="1"/>
            <p:nvPr/>
          </p:nvSpPr>
          <p:spPr>
            <a:xfrm>
              <a:off x="649606" y="2881100"/>
              <a:ext cx="1334127" cy="492443"/>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1</a:t>
              </a:r>
            </a:p>
          </p:txBody>
        </p:sp>
      </p:grpSp>
      <p:sp>
        <p:nvSpPr>
          <p:cNvPr id="21" name="Rectangle 20"/>
          <p:cNvSpPr/>
          <p:nvPr/>
        </p:nvSpPr>
        <p:spPr>
          <a:xfrm>
            <a:off x="2011256" y="712397"/>
            <a:ext cx="1459523" cy="1786064"/>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3902" y="2802660"/>
            <a:ext cx="3899693" cy="3817595"/>
          </a:xfrm>
          <a:prstGeom prst="rect">
            <a:avLst/>
          </a:prstGeom>
        </p:spPr>
      </p:pic>
      <p:sp>
        <p:nvSpPr>
          <p:cNvPr id="18" name="TextBox 17"/>
          <p:cNvSpPr txBox="1"/>
          <p:nvPr/>
        </p:nvSpPr>
        <p:spPr>
          <a:xfrm>
            <a:off x="6882736" y="3133409"/>
            <a:ext cx="2195356" cy="923330"/>
          </a:xfrm>
          <a:prstGeom prst="rect">
            <a:avLst/>
          </a:prstGeom>
          <a:noFill/>
        </p:spPr>
        <p:txBody>
          <a:bodyPr wrap="square" rtlCol="0">
            <a:spAutoFit/>
          </a:bodyPr>
          <a:lstStyle/>
          <a:p>
            <a:r>
              <a:rPr lang="en-NZ" dirty="0" smtClean="0"/>
              <a:t>later layers learn higher level features about an image</a:t>
            </a:r>
            <a:endParaRPr lang="en-NZ" dirty="0"/>
          </a:p>
        </p:txBody>
      </p:sp>
    </p:spTree>
    <p:extLst>
      <p:ext uri="{BB962C8B-B14F-4D97-AF65-F5344CB8AC3E}">
        <p14:creationId xmlns:p14="http://schemas.microsoft.com/office/powerpoint/2010/main" val="1862889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317825" y="0"/>
            <a:ext cx="9085647" cy="994172"/>
          </a:xfrm>
          <a:prstGeom prst="rect">
            <a:avLst/>
          </a:prstGeom>
        </p:spPr>
        <p:txBody>
          <a:bodyPr vert="horz" lIns="68580" tIns="34290" rIns="68580" bIns="34290" rtlCol="0" anchor="t">
            <a:normAutofit/>
          </a:bodyPr>
          <a:lstStyle>
            <a:lvl1pPr algn="l" defTabSz="914400" rtl="0" eaLnBrk="1" latinLnBrk="0" hangingPunct="1">
              <a:lnSpc>
                <a:spcPct val="90000"/>
              </a:lnSpc>
              <a:spcBef>
                <a:spcPct val="0"/>
              </a:spcBef>
              <a:buNone/>
              <a:defRPr sz="4400" kern="1200">
                <a:solidFill>
                  <a:schemeClr val="tx1"/>
                </a:solidFill>
                <a:latin typeface="Century Schoolbook" charset="0"/>
                <a:ea typeface="Century Schoolbook" charset="0"/>
                <a:cs typeface="Century Schoolbook" charset="0"/>
              </a:defRPr>
            </a:lvl1pPr>
          </a:lstStyle>
          <a:p>
            <a:r>
              <a:rPr lang="en-US" sz="3300" dirty="0"/>
              <a:t>Visualizing deep layers: Layer 3</a:t>
            </a:r>
          </a:p>
        </p:txBody>
      </p:sp>
      <p:sp>
        <p:nvSpPr>
          <p:cNvPr id="9" name="TextBox 8"/>
          <p:cNvSpPr txBox="1"/>
          <p:nvPr/>
        </p:nvSpPr>
        <p:spPr>
          <a:xfrm>
            <a:off x="2263605" y="2121606"/>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2</a:t>
            </a:r>
          </a:p>
        </p:txBody>
      </p:sp>
      <p:sp>
        <p:nvSpPr>
          <p:cNvPr id="23" name="TextBox 22"/>
          <p:cNvSpPr txBox="1"/>
          <p:nvPr/>
        </p:nvSpPr>
        <p:spPr>
          <a:xfrm>
            <a:off x="5916755" y="2120275"/>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4</a:t>
            </a:r>
          </a:p>
        </p:txBody>
      </p:sp>
      <p:sp>
        <p:nvSpPr>
          <p:cNvPr id="31" name="TextBox 30"/>
          <p:cNvSpPr txBox="1"/>
          <p:nvPr/>
        </p:nvSpPr>
        <p:spPr>
          <a:xfrm>
            <a:off x="4198981" y="2121606"/>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3</a:t>
            </a:r>
          </a:p>
        </p:txBody>
      </p:sp>
      <p:sp>
        <p:nvSpPr>
          <p:cNvPr id="32" name="TextBox 31"/>
          <p:cNvSpPr txBox="1"/>
          <p:nvPr/>
        </p:nvSpPr>
        <p:spPr>
          <a:xfrm>
            <a:off x="7693155" y="2121606"/>
            <a:ext cx="1000595" cy="369332"/>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5</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2424" y="879183"/>
            <a:ext cx="1297188" cy="1270022"/>
          </a:xfrm>
          <a:prstGeom prst="rect">
            <a:avLst/>
          </a:prstGeom>
        </p:spPr>
      </p:pic>
      <p:pic>
        <p:nvPicPr>
          <p:cNvPr id="3" name="Picture 2"/>
          <p:cNvPicPr>
            <a:picLocks noChangeAspect="1"/>
          </p:cNvPicPr>
          <p:nvPr/>
        </p:nvPicPr>
        <p:blipFill>
          <a:blip r:embed="rId3"/>
          <a:stretch>
            <a:fillRect/>
          </a:stretch>
        </p:blipFill>
        <p:spPr>
          <a:xfrm>
            <a:off x="4005962" y="899091"/>
            <a:ext cx="1260402" cy="1250114"/>
          </a:xfrm>
          <a:prstGeom prst="rect">
            <a:avLst/>
          </a:prstGeom>
        </p:spPr>
      </p:pic>
      <p:pic>
        <p:nvPicPr>
          <p:cNvPr id="15" name="Picture 14"/>
          <p:cNvPicPr>
            <a:picLocks noChangeAspect="1"/>
          </p:cNvPicPr>
          <p:nvPr/>
        </p:nvPicPr>
        <p:blipFill>
          <a:blip r:embed="rId4"/>
          <a:stretch>
            <a:fillRect/>
          </a:stretch>
        </p:blipFill>
        <p:spPr>
          <a:xfrm>
            <a:off x="5745575" y="899091"/>
            <a:ext cx="1297188" cy="1250114"/>
          </a:xfrm>
          <a:prstGeom prst="rect">
            <a:avLst/>
          </a:prstGeom>
        </p:spPr>
      </p:pic>
      <p:graphicFrame>
        <p:nvGraphicFramePr>
          <p:cNvPr id="14" name="Table 13"/>
          <p:cNvGraphicFramePr>
            <a:graphicFrameLocks noGrp="1"/>
          </p:cNvGraphicFramePr>
          <p:nvPr>
            <p:extLst>
              <p:ext uri="{D42A27DB-BD31-4B8C-83A1-F6EECF244321}">
                <p14:modId xmlns:p14="http://schemas.microsoft.com/office/powerpoint/2010/main" val="2002544145"/>
              </p:ext>
            </p:extLst>
          </p:nvPr>
        </p:nvGraphicFramePr>
        <p:xfrm>
          <a:off x="4000701" y="899092"/>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pic>
        <p:nvPicPr>
          <p:cNvPr id="20" name="Picture 19"/>
          <p:cNvPicPr>
            <a:picLocks noChangeAspect="1"/>
          </p:cNvPicPr>
          <p:nvPr/>
        </p:nvPicPr>
        <p:blipFill>
          <a:blip r:embed="rId5"/>
          <a:stretch>
            <a:fillRect/>
          </a:stretch>
        </p:blipFill>
        <p:spPr>
          <a:xfrm>
            <a:off x="7521975" y="878970"/>
            <a:ext cx="1297188" cy="1270235"/>
          </a:xfrm>
          <a:prstGeom prst="rect">
            <a:avLst/>
          </a:prstGeom>
        </p:spPr>
      </p:pic>
      <p:graphicFrame>
        <p:nvGraphicFramePr>
          <p:cNvPr id="38" name="Table 37"/>
          <p:cNvGraphicFramePr>
            <a:graphicFrameLocks noGrp="1"/>
          </p:cNvGraphicFramePr>
          <p:nvPr>
            <p:extLst>
              <p:ext uri="{D42A27DB-BD31-4B8C-83A1-F6EECF244321}">
                <p14:modId xmlns:p14="http://schemas.microsoft.com/office/powerpoint/2010/main" val="1939070652"/>
              </p:ext>
            </p:extLst>
          </p:nvPr>
        </p:nvGraphicFramePr>
        <p:xfrm>
          <a:off x="2108187" y="878970"/>
          <a:ext cx="1265664" cy="1250115"/>
        </p:xfrm>
        <a:graphic>
          <a:graphicData uri="http://schemas.openxmlformats.org/drawingml/2006/table">
            <a:tbl>
              <a:tblPr firstRow="1" bandRow="1">
                <a:tableStyleId>{5C22544A-7EE6-4342-B048-85BDC9FD1C3A}</a:tableStyleId>
              </a:tblPr>
              <a:tblGrid>
                <a:gridCol w="421888">
                  <a:extLst>
                    <a:ext uri="{9D8B030D-6E8A-4147-A177-3AD203B41FA5}">
                      <a16:colId xmlns:a16="http://schemas.microsoft.com/office/drawing/2014/main" val="20000"/>
                    </a:ext>
                  </a:extLst>
                </a:gridCol>
                <a:gridCol w="421888">
                  <a:extLst>
                    <a:ext uri="{9D8B030D-6E8A-4147-A177-3AD203B41FA5}">
                      <a16:colId xmlns:a16="http://schemas.microsoft.com/office/drawing/2014/main" val="20001"/>
                    </a:ext>
                  </a:extLst>
                </a:gridCol>
                <a:gridCol w="421888">
                  <a:extLst>
                    <a:ext uri="{9D8B030D-6E8A-4147-A177-3AD203B41FA5}">
                      <a16:colId xmlns:a16="http://schemas.microsoft.com/office/drawing/2014/main" val="20002"/>
                    </a:ext>
                  </a:extLst>
                </a:gridCol>
              </a:tblGrid>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6705">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67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pSp>
        <p:nvGrpSpPr>
          <p:cNvPr id="27" name="Group 26"/>
          <p:cNvGrpSpPr/>
          <p:nvPr/>
        </p:nvGrpSpPr>
        <p:grpSpPr>
          <a:xfrm>
            <a:off x="317825" y="878971"/>
            <a:ext cx="1297188" cy="1610478"/>
            <a:chOff x="423766" y="1226239"/>
            <a:chExt cx="1729584" cy="2147304"/>
          </a:xfrm>
        </p:grpSpPr>
        <p:pic>
          <p:nvPicPr>
            <p:cNvPr id="26" name="Picture 25"/>
            <p:cNvPicPr>
              <a:picLocks noChangeAspect="1"/>
            </p:cNvPicPr>
            <p:nvPr/>
          </p:nvPicPr>
          <p:blipFill>
            <a:blip r:embed="rId6"/>
            <a:stretch>
              <a:fillRect/>
            </a:stretch>
          </p:blipFill>
          <p:spPr>
            <a:xfrm>
              <a:off x="423766" y="1226239"/>
              <a:ext cx="1729584" cy="1693646"/>
            </a:xfrm>
            <a:prstGeom prst="rect">
              <a:avLst/>
            </a:prstGeom>
          </p:spPr>
        </p:pic>
        <p:sp>
          <p:nvSpPr>
            <p:cNvPr id="50" name="TextBox 49"/>
            <p:cNvSpPr txBox="1"/>
            <p:nvPr/>
          </p:nvSpPr>
          <p:spPr>
            <a:xfrm>
              <a:off x="649606" y="2881100"/>
              <a:ext cx="1334127" cy="492443"/>
            </a:xfrm>
            <a:prstGeom prst="rect">
              <a:avLst/>
            </a:prstGeom>
            <a:noFill/>
          </p:spPr>
          <p:txBody>
            <a:bodyPr wrap="none" rtlCol="0">
              <a:spAutoFit/>
            </a:bodyPr>
            <a:lstStyle/>
            <a:p>
              <a:r>
                <a:rPr lang="en-US" dirty="0">
                  <a:latin typeface="Century Schoolbook" charset="0"/>
                  <a:ea typeface="Century Schoolbook" charset="0"/>
                  <a:cs typeface="Century Schoolbook" charset="0"/>
                </a:rPr>
                <a:t>Layer 1</a:t>
              </a:r>
            </a:p>
          </p:txBody>
        </p:sp>
      </p:grpSp>
      <p:sp>
        <p:nvSpPr>
          <p:cNvPr id="21" name="Rectangle 20"/>
          <p:cNvSpPr/>
          <p:nvPr/>
        </p:nvSpPr>
        <p:spPr>
          <a:xfrm>
            <a:off x="3872923" y="703385"/>
            <a:ext cx="1459523" cy="1786064"/>
          </a:xfrm>
          <a:prstGeom prst="rect">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2" name="Picture 21">
            <a:extLst>
              <a:ext uri="{FF2B5EF4-FFF2-40B4-BE49-F238E27FC236}">
                <a16:creationId xmlns:a16="http://schemas.microsoft.com/office/drawing/2014/main" id="{D088EFFC-144D-48B3-B861-369D803319D6}"/>
              </a:ext>
            </a:extLst>
          </p:cNvPr>
          <p:cNvPicPr>
            <a:picLocks noChangeAspect="1"/>
          </p:cNvPicPr>
          <p:nvPr/>
        </p:nvPicPr>
        <p:blipFill>
          <a:blip r:embed="rId3"/>
          <a:stretch>
            <a:fillRect/>
          </a:stretch>
        </p:blipFill>
        <p:spPr>
          <a:xfrm>
            <a:off x="2631396" y="2667557"/>
            <a:ext cx="4054436" cy="4021340"/>
          </a:xfrm>
          <a:prstGeom prst="rect">
            <a:avLst/>
          </a:prstGeom>
        </p:spPr>
      </p:pic>
      <p:graphicFrame>
        <p:nvGraphicFramePr>
          <p:cNvPr id="24" name="Table 23">
            <a:extLst>
              <a:ext uri="{FF2B5EF4-FFF2-40B4-BE49-F238E27FC236}">
                <a16:creationId xmlns:a16="http://schemas.microsoft.com/office/drawing/2014/main" id="{9B2E2C14-F2D5-4EB6-88E7-2D20436CD828}"/>
              </a:ext>
            </a:extLst>
          </p:cNvPr>
          <p:cNvGraphicFramePr>
            <a:graphicFrameLocks noGrp="1"/>
          </p:cNvGraphicFramePr>
          <p:nvPr>
            <p:extLst>
              <p:ext uri="{D42A27DB-BD31-4B8C-83A1-F6EECF244321}">
                <p14:modId xmlns:p14="http://schemas.microsoft.com/office/powerpoint/2010/main" val="2021174527"/>
              </p:ext>
            </p:extLst>
          </p:nvPr>
        </p:nvGraphicFramePr>
        <p:xfrm>
          <a:off x="2642609" y="2685156"/>
          <a:ext cx="4071361" cy="4002941"/>
        </p:xfrm>
        <a:graphic>
          <a:graphicData uri="http://schemas.openxmlformats.org/drawingml/2006/table">
            <a:tbl>
              <a:tblPr firstRow="1" bandRow="1">
                <a:tableStyleId>{5C22544A-7EE6-4342-B048-85BDC9FD1C3A}</a:tableStyleId>
              </a:tblPr>
              <a:tblGrid>
                <a:gridCol w="1357121">
                  <a:extLst>
                    <a:ext uri="{9D8B030D-6E8A-4147-A177-3AD203B41FA5}">
                      <a16:colId xmlns:a16="http://schemas.microsoft.com/office/drawing/2014/main" val="20000"/>
                    </a:ext>
                  </a:extLst>
                </a:gridCol>
                <a:gridCol w="1314704">
                  <a:extLst>
                    <a:ext uri="{9D8B030D-6E8A-4147-A177-3AD203B41FA5}">
                      <a16:colId xmlns:a16="http://schemas.microsoft.com/office/drawing/2014/main" val="20001"/>
                    </a:ext>
                  </a:extLst>
                </a:gridCol>
                <a:gridCol w="1399536">
                  <a:extLst>
                    <a:ext uri="{9D8B030D-6E8A-4147-A177-3AD203B41FA5}">
                      <a16:colId xmlns:a16="http://schemas.microsoft.com/office/drawing/2014/main" val="20002"/>
                    </a:ext>
                  </a:extLst>
                </a:gridCol>
              </a:tblGrid>
              <a:tr h="1322047">
                <a:tc>
                  <a:txBody>
                    <a:bodyPr/>
                    <a:lstStyle/>
                    <a:p>
                      <a:endParaRPr lang="en-US" sz="4300" dirty="0"/>
                    </a:p>
                  </a:txBody>
                  <a:tcPr marL="220607" marR="220607" marT="110303" marB="110303">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300" dirty="0"/>
                    </a:p>
                  </a:txBody>
                  <a:tcPr marL="220607" marR="220607" marT="110303" marB="110303">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300" dirty="0"/>
                    </a:p>
                  </a:txBody>
                  <a:tcPr marL="220607" marR="220607" marT="110303" marB="110303">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40447">
                <a:tc>
                  <a:txBody>
                    <a:bodyPr/>
                    <a:lstStyle/>
                    <a:p>
                      <a:endParaRPr lang="en-US" sz="4300" dirty="0"/>
                    </a:p>
                  </a:txBody>
                  <a:tcPr marL="220607" marR="220607" marT="110303" marB="110303">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300" dirty="0"/>
                    </a:p>
                  </a:txBody>
                  <a:tcPr marL="220607" marR="220607" marT="110303" marB="110303">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300" dirty="0"/>
                    </a:p>
                  </a:txBody>
                  <a:tcPr marL="220607" marR="220607" marT="110303" marB="110303">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340447">
                <a:tc>
                  <a:txBody>
                    <a:bodyPr/>
                    <a:lstStyle/>
                    <a:p>
                      <a:endParaRPr lang="en-US" sz="4300" dirty="0"/>
                    </a:p>
                  </a:txBody>
                  <a:tcPr marL="220607" marR="220607" marT="110303" marB="110303">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300" dirty="0"/>
                    </a:p>
                  </a:txBody>
                  <a:tcPr marL="220607" marR="220607" marT="110303" marB="110303">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4300" dirty="0"/>
                    </a:p>
                  </a:txBody>
                  <a:tcPr marL="220607" marR="220607" marT="110303" marB="110303">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1610695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419</TotalTime>
  <Words>1880</Words>
  <Application>Microsoft Office PowerPoint</Application>
  <PresentationFormat>On-screen Show (4:3)</PresentationFormat>
  <Paragraphs>169</Paragraphs>
  <Slides>28</Slides>
  <Notes>2</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Calibri Light</vt:lpstr>
      <vt:lpstr>Cambria Math</vt:lpstr>
      <vt:lpstr>Century Schoolbook</vt:lpstr>
      <vt:lpstr>Courier New</vt:lpstr>
      <vt:lpstr>Wingdings</vt:lpstr>
      <vt:lpstr>Office Theme</vt:lpstr>
      <vt:lpstr>Transfer learning - or how to exploit a pre-trained convnet</vt:lpstr>
      <vt:lpstr>PowerPoint Presentation</vt:lpstr>
      <vt:lpstr>Each convolution layer generates as output several feature maps</vt:lpstr>
      <vt:lpstr>Recap that a convolutional neural networks architecture is just a concatenation of convolution and pooling layers that ends up in one or more fully connected layers</vt:lpstr>
      <vt:lpstr>Example Architecture: Overview</vt:lpstr>
      <vt:lpstr>PowerPoint Presentation</vt:lpstr>
      <vt:lpstr>PowerPoint Presentation</vt:lpstr>
      <vt:lpstr>PowerPoint Presentation</vt:lpstr>
      <vt:lpstr>PowerPoint Presentation</vt:lpstr>
      <vt:lpstr>PowerPoint Presentation</vt:lpstr>
      <vt:lpstr>PowerPoint Presentation</vt:lpstr>
      <vt:lpstr>Why parameters sharing makes sense</vt:lpstr>
      <vt:lpstr>Transfer learning</vt:lpstr>
      <vt:lpstr>Transfer learning</vt:lpstr>
      <vt:lpstr>Transfer learning</vt:lpstr>
      <vt:lpstr>Transfer learning</vt:lpstr>
      <vt:lpstr>Feature extraction</vt:lpstr>
      <vt:lpstr>Could you reuse the densely connected classifier as well? </vt:lpstr>
      <vt:lpstr>Prize-winning image classification models available in Keras</vt:lpstr>
      <vt:lpstr>Inception modules</vt:lpstr>
      <vt:lpstr>Inception v3 – almost state-of-the-art machine vision</vt:lpstr>
      <vt:lpstr>Residual Networks (ResNets)</vt:lpstr>
      <vt:lpstr>Why does transfer learning matter?</vt:lpstr>
      <vt:lpstr>More computer vision tasks</vt:lpstr>
      <vt:lpstr>Defining the target label y in object localization</vt:lpstr>
      <vt:lpstr>Face verification/recognition using neural network encoding</vt:lpstr>
      <vt:lpstr>Object tracking</vt:lpstr>
      <vt:lpstr>Today’s Practicals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Rozado</dc:creator>
  <cp:lastModifiedBy>David Rozado</cp:lastModifiedBy>
  <cp:revision>33</cp:revision>
  <dcterms:created xsi:type="dcterms:W3CDTF">2018-04-22T23:27:47Z</dcterms:created>
  <dcterms:modified xsi:type="dcterms:W3CDTF">2019-04-16T03:35:37Z</dcterms:modified>
</cp:coreProperties>
</file>